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導入。PRを小さくしたい、という素朴な悩みから始まった話。結論を先に置く：レビューしやすいPRは、PRの分け方ではなくPBIの分け方から生まれる。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巨大PRばかりというわけではない。でもレビュー側になると「もう少し小さければ」と思う。むしろ自分が大きいPRを作りがち。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最初に思いつくのは、機能をバックエンドのPRとフロントエンドのPRに分けること。実際によく見る王道のやり方。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バックエンドだけ見ても完成画面が見えない。フロントだけ見てもAPIやデータの流れが見えない。レビューはできるが、ユーザーが何をできるようになるかが見えづらい。つまり小さくする方法ではあっても、レビューしやすくする方法ではな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ここが転換点。問題はPRの分け方ではなく、もっと前のPBIにあるのではないか。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通知機能を作る、というPBI。そのまま実装するとPRが大きくなり、分割したくなる。でもPBI自体を、通知一覧を見る・未読を表示する・既読にする、と分ければ、それぞれが1つのPRになる。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PBIを縦に割れば、各スライスがそのまま1つのPRになり、PRを分割する必要すらなくなる。PRをどう分けるかの前に、PBIをどう分けるかが効いてくる。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ただし、PRは絶対に小さい方が良いと言いたいわけではない。大きなPRにもメリットはあるし、レビュー時間や品質との兼ね合いもある。あくまで、良いPBIが良いPRに繋がるという発見の共有。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まとめ。PBIを適切に作ることが、良いPRを作ることに繋がる。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9231" y="2594297"/>
            <a:ext cx="183069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spc="72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コードレビュー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8380065" y="2594297"/>
            <a:ext cx="16534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8607437" y="2594297"/>
            <a:ext cx="156916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spc="72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開発プロセス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238631" y="2594297"/>
            <a:ext cx="16534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499229" y="2594297"/>
            <a:ext cx="1244352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spc="72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アジャイル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718510" y="3461072"/>
            <a:ext cx="8850906" cy="2183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28000"/>
              </a:lnSpc>
              <a:buNone/>
            </a:pPr>
            <a:r>
              <a:rPr lang="en-US" sz="6600" b="1" spc="-19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PRを小さくするには、 PBIを小さくすればいい</a:t>
            </a:r>
            <a:endParaRPr lang="en-US" sz="6600" dirty="0"/>
          </a:p>
        </p:txBody>
      </p:sp>
      <p:sp>
        <p:nvSpPr>
          <p:cNvPr id="8" name="Shape 6"/>
          <p:cNvSpPr/>
          <p:nvPr/>
        </p:nvSpPr>
        <p:spPr>
          <a:xfrm>
            <a:off x="8724900" y="6216328"/>
            <a:ext cx="838200" cy="47625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9" name="Text 7"/>
          <p:cNvSpPr/>
          <p:nvPr/>
        </p:nvSpPr>
        <p:spPr>
          <a:xfrm>
            <a:off x="5708781" y="6721153"/>
            <a:ext cx="6870438" cy="1009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レビューしやすいPRは、PRの分け方ではなく PBIの分け方から生まれる</a:t>
            </a:r>
            <a:endParaRPr lang="en-US" sz="2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238250" y="3072854"/>
            <a:ext cx="133350" cy="13335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04950" y="2968079"/>
            <a:ext cx="57916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問題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238250" y="3691979"/>
            <a:ext cx="1739265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「もう少し小さいPRだったら」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1238250" y="5244554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6" name="Text 4"/>
          <p:cNvSpPr/>
          <p:nvPr/>
        </p:nvSpPr>
        <p:spPr>
          <a:xfrm>
            <a:off x="1581150" y="5063579"/>
            <a:ext cx="6881344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巨大なPRばかり、というわけではない</a:t>
            </a:r>
            <a:endParaRPr lang="en-US" sz="2850" dirty="0"/>
          </a:p>
        </p:txBody>
      </p:sp>
      <p:sp>
        <p:nvSpPr>
          <p:cNvPr id="7" name="Shape 5"/>
          <p:cNvSpPr/>
          <p:nvPr/>
        </p:nvSpPr>
        <p:spPr>
          <a:xfrm>
            <a:off x="1238250" y="6093172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8" name="Text 6"/>
          <p:cNvSpPr/>
          <p:nvPr/>
        </p:nvSpPr>
        <p:spPr>
          <a:xfrm>
            <a:off x="1581150" y="5912197"/>
            <a:ext cx="9941756" cy="59620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それでもレビュー時に思う「</a:t>
            </a:r>
            <a:pPr algn="l" indent="0" marL="0">
              <a:lnSpc>
                <a:spcPct val="145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小さければ見やすいのに</a:t>
            </a:r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」</a:t>
            </a:r>
            <a:endParaRPr lang="en-US" sz="2850" dirty="0"/>
          </a:p>
        </p:txBody>
      </p:sp>
      <p:sp>
        <p:nvSpPr>
          <p:cNvPr id="9" name="Shape 7"/>
          <p:cNvSpPr/>
          <p:nvPr/>
        </p:nvSpPr>
        <p:spPr>
          <a:xfrm>
            <a:off x="1238250" y="6975128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10" name="Text 8"/>
          <p:cNvSpPr/>
          <p:nvPr/>
        </p:nvSpPr>
        <p:spPr>
          <a:xfrm>
            <a:off x="1581150" y="6794153"/>
            <a:ext cx="6093076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むしろ自分が大きいPRを作りがち</a:t>
            </a:r>
            <a:endParaRPr lang="en-US" sz="2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238250" y="2507010"/>
            <a:ext cx="133350" cy="13335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04950" y="2402235"/>
            <a:ext cx="193629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ありがちな解法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238250" y="3126135"/>
            <a:ext cx="1739265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機能を、複数のPRに分ける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238250" y="4116735"/>
            <a:ext cx="17392650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例：ある機能の開発を、技術単位で分割する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1238250" y="4997797"/>
            <a:ext cx="7715250" cy="2082105"/>
          </a:xfrm>
          <a:prstGeom prst="roundRect">
            <a:avLst>
              <a:gd name="adj" fmla="val 6405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76400" y="5474047"/>
            <a:ext cx="752284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バックエンドのPR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676400" y="6216997"/>
            <a:ext cx="7522845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サーバー・API・DB の変更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9334500" y="4997797"/>
            <a:ext cx="7715250" cy="2082105"/>
          </a:xfrm>
          <a:prstGeom prst="roundRect">
            <a:avLst>
              <a:gd name="adj" fmla="val 6405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772650" y="5474047"/>
            <a:ext cx="752284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フロントエンドのPR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772650" y="6216997"/>
            <a:ext cx="7522845" cy="424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画面・UI の変更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1238250" y="7499003"/>
            <a:ext cx="17392650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実際によく見る、王道のやり方</a:t>
            </a:r>
            <a:endParaRPr lang="en-US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238250" y="2152799"/>
            <a:ext cx="133350" cy="13335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04950" y="2048024"/>
            <a:ext cx="108205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その限界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238250" y="2771924"/>
            <a:ext cx="1739265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小さくはなる。でも、見えない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1238250" y="4248299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6" name="Text 4"/>
          <p:cNvSpPr/>
          <p:nvPr/>
        </p:nvSpPr>
        <p:spPr>
          <a:xfrm>
            <a:off x="1581150" y="4067324"/>
            <a:ext cx="7345873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バックエンドだけ → </a:t>
            </a:r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完成画面が見えない</a:t>
            </a:r>
            <a:endParaRPr lang="en-US" sz="2850" dirty="0"/>
          </a:p>
        </p:txBody>
      </p:sp>
      <p:sp>
        <p:nvSpPr>
          <p:cNvPr id="7" name="Shape 5"/>
          <p:cNvSpPr/>
          <p:nvPr/>
        </p:nvSpPr>
        <p:spPr>
          <a:xfrm>
            <a:off x="1238250" y="5077867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8" name="Text 6"/>
          <p:cNvSpPr/>
          <p:nvPr/>
        </p:nvSpPr>
        <p:spPr>
          <a:xfrm>
            <a:off x="1581150" y="4896892"/>
            <a:ext cx="8462382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フロントだけ → </a:t>
            </a:r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やデータの流れが見えない</a:t>
            </a:r>
            <a:endParaRPr lang="en-US" sz="2850" dirty="0"/>
          </a:p>
        </p:txBody>
      </p:sp>
      <p:sp>
        <p:nvSpPr>
          <p:cNvPr id="9" name="Shape 7"/>
          <p:cNvSpPr/>
          <p:nvPr/>
        </p:nvSpPr>
        <p:spPr>
          <a:xfrm>
            <a:off x="1238250" y="5907435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10" name="Text 8"/>
          <p:cNvSpPr/>
          <p:nvPr/>
        </p:nvSpPr>
        <p:spPr>
          <a:xfrm>
            <a:off x="1581150" y="5726460"/>
            <a:ext cx="10749915" cy="59620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レビューは可能。でも「</a:t>
            </a:r>
            <a:pPr algn="l" indent="0" marL="0">
              <a:lnSpc>
                <a:spcPct val="145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ユーザーが何をできるか</a:t>
            </a:r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」が不透明</a:t>
            </a:r>
            <a:endParaRPr lang="en-US" sz="2850" dirty="0"/>
          </a:p>
        </p:txBody>
      </p:sp>
      <p:sp>
        <p:nvSpPr>
          <p:cNvPr id="11" name="Shape 9"/>
          <p:cNvSpPr/>
          <p:nvPr/>
        </p:nvSpPr>
        <p:spPr>
          <a:xfrm>
            <a:off x="1238250" y="6894165"/>
            <a:ext cx="15811500" cy="1905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12" name="Text 10"/>
          <p:cNvSpPr/>
          <p:nvPr/>
        </p:nvSpPr>
        <p:spPr>
          <a:xfrm>
            <a:off x="1238250" y="7332315"/>
            <a:ext cx="16285845" cy="9447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技術単位の分割は「小さくする」方法であって、 「レビューしやすくする」方法ではない</a:t>
            </a:r>
            <a:endParaRPr lang="en-US" sz="25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287849" y="3469481"/>
            <a:ext cx="3712227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250" spc="18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視点を、ひとつ前に戻す</a:t>
            </a:r>
            <a:endParaRPr lang="en-US" sz="2250" dirty="0"/>
          </a:p>
        </p:txBody>
      </p:sp>
      <p:sp>
        <p:nvSpPr>
          <p:cNvPr id="3" name="Text 1"/>
          <p:cNvSpPr/>
          <p:nvPr/>
        </p:nvSpPr>
        <p:spPr>
          <a:xfrm>
            <a:off x="4685397" y="4341019"/>
            <a:ext cx="8917205" cy="2514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7500" b="1" spc="-22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問題はPRではなく、 </a:t>
            </a:r>
            <a:pPr algn="ctr" indent="0" marL="0">
              <a:lnSpc>
                <a:spcPct val="130000"/>
              </a:lnSpc>
              <a:buNone/>
            </a:pPr>
            <a:r>
              <a:rPr lang="en-US" sz="7500" b="1" spc="-22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PBI </a:t>
            </a:r>
            <a:pPr algn="ctr" indent="0" marL="0">
              <a:lnSpc>
                <a:spcPct val="130000"/>
              </a:lnSpc>
              <a:buNone/>
            </a:pPr>
            <a:r>
              <a:rPr lang="en-US" sz="7500" b="1" spc="-22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かもしれない</a:t>
            </a:r>
            <a:endParaRPr lang="en-US" sz="7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47750" y="1451595"/>
            <a:ext cx="133350" cy="13335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314450" y="1346820"/>
            <a:ext cx="83061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具体例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047750" y="1994520"/>
            <a:ext cx="17811750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200" b="1" spc="-8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「通知機能を作る」を分けてみる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1047750" y="3091755"/>
            <a:ext cx="7886700" cy="5848350"/>
          </a:xfrm>
          <a:prstGeom prst="roundRect">
            <a:avLst>
              <a:gd name="adj" fmla="val 2606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85900" y="3529905"/>
            <a:ext cx="7711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16" kern="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・ PRを分ける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85900" y="4139505"/>
            <a:ext cx="771144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PBI「通知機能を作る」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485900" y="4672905"/>
            <a:ext cx="7711440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1つの大きなまとまり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1485900" y="5334893"/>
            <a:ext cx="771144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実装が大きい → 無理に分割</a:t>
            </a:r>
            <a:endParaRPr lang="en-US" sz="2250" dirty="0"/>
          </a:p>
        </p:txBody>
      </p:sp>
      <p:sp>
        <p:nvSpPr>
          <p:cNvPr id="10" name="Shape 8"/>
          <p:cNvSpPr/>
          <p:nvPr/>
        </p:nvSpPr>
        <p:spPr>
          <a:xfrm>
            <a:off x="1485900" y="5939730"/>
            <a:ext cx="7010400" cy="690563"/>
          </a:xfrm>
          <a:prstGeom prst="roundRect">
            <a:avLst>
              <a:gd name="adj" fmla="val 13793"/>
            </a:avLst>
          </a:prstGeom>
          <a:solidFill>
            <a:srgbClr val="F3F4F6"/>
          </a:solidFill>
          <a:ln/>
        </p:spPr>
      </p:sp>
      <p:sp>
        <p:nvSpPr>
          <p:cNvPr id="11" name="Text 9"/>
          <p:cNvSpPr/>
          <p:nvPr/>
        </p:nvSpPr>
        <p:spPr>
          <a:xfrm>
            <a:off x="1695450" y="6092130"/>
            <a:ext cx="6801612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バックエンドのPR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1485900" y="6763643"/>
            <a:ext cx="7010400" cy="690563"/>
          </a:xfrm>
          <a:prstGeom prst="roundRect">
            <a:avLst>
              <a:gd name="adj" fmla="val 13793"/>
            </a:avLst>
          </a:prstGeom>
          <a:solidFill>
            <a:srgbClr val="F3F4F6"/>
          </a:solidFill>
          <a:ln/>
        </p:spPr>
      </p:sp>
      <p:sp>
        <p:nvSpPr>
          <p:cNvPr id="13" name="Text 11"/>
          <p:cNvSpPr/>
          <p:nvPr/>
        </p:nvSpPr>
        <p:spPr>
          <a:xfrm>
            <a:off x="1695450" y="6916043"/>
            <a:ext cx="6801612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フロントエンドのPR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485900" y="8092380"/>
            <a:ext cx="7220712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完成形が見えない</a:t>
            </a:r>
            <a:endParaRPr lang="en-US" sz="1950" dirty="0"/>
          </a:p>
        </p:txBody>
      </p:sp>
      <p:sp>
        <p:nvSpPr>
          <p:cNvPr id="15" name="Shape 13"/>
          <p:cNvSpPr/>
          <p:nvPr/>
        </p:nvSpPr>
        <p:spPr>
          <a:xfrm>
            <a:off x="9353550" y="3091755"/>
            <a:ext cx="7886700" cy="5848350"/>
          </a:xfrm>
          <a:prstGeom prst="roundRect">
            <a:avLst>
              <a:gd name="adj" fmla="val 2606"/>
            </a:avLst>
          </a:prstGeom>
          <a:solidFill>
            <a:srgbClr val="F7FAF4"/>
          </a:solidFill>
          <a:ln w="19050">
            <a:solidFill>
              <a:srgbClr val="3D6B2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791700" y="3529905"/>
            <a:ext cx="7711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16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・ PBIを分ける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791700" y="4139505"/>
            <a:ext cx="771144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PBI自体を3つに割る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9791700" y="4672905"/>
            <a:ext cx="7711440" cy="3952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それぞれが、ユーザー価値の単位</a:t>
            </a:r>
            <a:endParaRPr lang="en-US" sz="1950" dirty="0"/>
          </a:p>
        </p:txBody>
      </p:sp>
      <p:sp>
        <p:nvSpPr>
          <p:cNvPr id="19" name="Shape 17"/>
          <p:cNvSpPr/>
          <p:nvPr/>
        </p:nvSpPr>
        <p:spPr>
          <a:xfrm>
            <a:off x="9791700" y="5334893"/>
            <a:ext cx="7010400" cy="728663"/>
          </a:xfrm>
          <a:prstGeom prst="roundRect">
            <a:avLst>
              <a:gd name="adj" fmla="val 13072"/>
            </a:avLst>
          </a:prstGeom>
          <a:solidFill>
            <a:srgbClr val="FFFFFF"/>
          </a:solidFill>
          <a:ln w="19050">
            <a:solidFill>
              <a:srgbClr val="D7E3C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020300" y="5506343"/>
            <a:ext cx="6763512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A1A1A"/>
                </a:solidFill>
                <a:highlight>
                  <a:srgbClr val="FFFFFF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通知一覧を見る </a:t>
            </a:r>
            <a:pPr algn="l" indent="0" marL="0"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1 PR</a:t>
            </a:r>
            <a:endParaRPr lang="en-US" sz="2100" dirty="0"/>
          </a:p>
        </p:txBody>
      </p:sp>
      <p:sp>
        <p:nvSpPr>
          <p:cNvPr id="21" name="Shape 19"/>
          <p:cNvSpPr/>
          <p:nvPr/>
        </p:nvSpPr>
        <p:spPr>
          <a:xfrm>
            <a:off x="9791700" y="6196905"/>
            <a:ext cx="7010400" cy="728663"/>
          </a:xfrm>
          <a:prstGeom prst="roundRect">
            <a:avLst>
              <a:gd name="adj" fmla="val 13072"/>
            </a:avLst>
          </a:prstGeom>
          <a:solidFill>
            <a:srgbClr val="FFFFFF"/>
          </a:solidFill>
          <a:ln w="19050">
            <a:solidFill>
              <a:srgbClr val="D7E3C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020300" y="6368355"/>
            <a:ext cx="6763512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A1A1A"/>
                </a:solidFill>
                <a:highlight>
                  <a:srgbClr val="FFFFFF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未読状態を表示する </a:t>
            </a:r>
            <a:pPr algn="l" indent="0" marL="0"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1 PR</a:t>
            </a:r>
            <a:endParaRPr lang="en-US" sz="2100" dirty="0"/>
          </a:p>
        </p:txBody>
      </p:sp>
      <p:sp>
        <p:nvSpPr>
          <p:cNvPr id="23" name="Shape 21"/>
          <p:cNvSpPr/>
          <p:nvPr/>
        </p:nvSpPr>
        <p:spPr>
          <a:xfrm>
            <a:off x="9791700" y="7058918"/>
            <a:ext cx="7010400" cy="728663"/>
          </a:xfrm>
          <a:prstGeom prst="roundRect">
            <a:avLst>
              <a:gd name="adj" fmla="val 13072"/>
            </a:avLst>
          </a:prstGeom>
          <a:solidFill>
            <a:srgbClr val="FFFFFF"/>
          </a:solidFill>
          <a:ln w="19050">
            <a:solidFill>
              <a:srgbClr val="D7E3C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020300" y="7230368"/>
            <a:ext cx="6763512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1A1A1A"/>
                </a:solidFill>
                <a:highlight>
                  <a:srgbClr val="FFFFFF"/>
                </a:highlight>
                <a:latin typeface="Arial" pitchFamily="34" charset="0"/>
                <a:ea typeface="Arial" pitchFamily="34" charset="-122"/>
                <a:cs typeface="Arial" pitchFamily="34" charset="-120"/>
              </a:rPr>
              <a:t>既読にする </a:t>
            </a:r>
            <a:pPr algn="l" indent="0" marL="0"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1 PR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9791700" y="8092380"/>
            <a:ext cx="7220712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各PRが、それ自体で完成形</a:t>
            </a:r>
            <a:endParaRPr lang="en-US" sz="1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238250" y="3110954"/>
            <a:ext cx="133350" cy="13335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04950" y="3006179"/>
            <a:ext cx="57916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結果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238250" y="3730079"/>
            <a:ext cx="1739265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PRの分割は、不要になる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1238250" y="5206454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6" name="Text 4"/>
          <p:cNvSpPr/>
          <p:nvPr/>
        </p:nvSpPr>
        <p:spPr>
          <a:xfrm>
            <a:off x="1581150" y="5025479"/>
            <a:ext cx="7900772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縦に割れば、各スライスがそのまま1つのPR</a:t>
            </a:r>
            <a:endParaRPr lang="en-US" sz="2850" dirty="0"/>
          </a:p>
        </p:txBody>
      </p:sp>
      <p:sp>
        <p:nvSpPr>
          <p:cNvPr id="7" name="Shape 5"/>
          <p:cNvSpPr/>
          <p:nvPr/>
        </p:nvSpPr>
        <p:spPr>
          <a:xfrm>
            <a:off x="1238250" y="6055072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8" name="Text 6"/>
          <p:cNvSpPr/>
          <p:nvPr/>
        </p:nvSpPr>
        <p:spPr>
          <a:xfrm>
            <a:off x="1581150" y="5874097"/>
            <a:ext cx="8336816" cy="59620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PR ＝ ユーザー価値の単位 ＝ </a:t>
            </a:r>
            <a:pPr algn="l" indent="0" marL="0">
              <a:lnSpc>
                <a:spcPct val="145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完成形が見える</a:t>
            </a:r>
            <a:endParaRPr lang="en-US" sz="2850" dirty="0"/>
          </a:p>
        </p:txBody>
      </p:sp>
      <p:sp>
        <p:nvSpPr>
          <p:cNvPr id="9" name="Shape 7"/>
          <p:cNvSpPr/>
          <p:nvPr/>
        </p:nvSpPr>
        <p:spPr>
          <a:xfrm>
            <a:off x="1238250" y="6937028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10" name="Text 8"/>
          <p:cNvSpPr/>
          <p:nvPr/>
        </p:nvSpPr>
        <p:spPr>
          <a:xfrm>
            <a:off x="1581150" y="6756053"/>
            <a:ext cx="9526749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「PRをどう分けるか」の前に「PBIをどう分けるか」</a:t>
            </a:r>
            <a:endParaRPr lang="en-US" sz="2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238250" y="3127623"/>
            <a:ext cx="133350" cy="13335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1504950" y="3022848"/>
            <a:ext cx="83061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ただし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238250" y="3746748"/>
            <a:ext cx="17392650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「小さいPR」は目的ではない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1238250" y="5223123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6" name="Text 4"/>
          <p:cNvSpPr/>
          <p:nvPr/>
        </p:nvSpPr>
        <p:spPr>
          <a:xfrm>
            <a:off x="1581150" y="5042148"/>
            <a:ext cx="5682980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大きなPRにも、メリットはある</a:t>
            </a:r>
            <a:endParaRPr lang="en-US" sz="2850" dirty="0"/>
          </a:p>
        </p:txBody>
      </p:sp>
      <p:sp>
        <p:nvSpPr>
          <p:cNvPr id="7" name="Shape 5"/>
          <p:cNvSpPr/>
          <p:nvPr/>
        </p:nvSpPr>
        <p:spPr>
          <a:xfrm>
            <a:off x="1238250" y="6071741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8" name="Text 6"/>
          <p:cNvSpPr/>
          <p:nvPr/>
        </p:nvSpPr>
        <p:spPr>
          <a:xfrm>
            <a:off x="1581150" y="5890766"/>
            <a:ext cx="7560826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レビュー時間・レビュー品質との兼ね合い</a:t>
            </a:r>
            <a:endParaRPr lang="en-US" sz="2850" dirty="0"/>
          </a:p>
        </p:txBody>
      </p:sp>
      <p:sp>
        <p:nvSpPr>
          <p:cNvPr id="9" name="Shape 7"/>
          <p:cNvSpPr/>
          <p:nvPr/>
        </p:nvSpPr>
        <p:spPr>
          <a:xfrm>
            <a:off x="1238250" y="6920359"/>
            <a:ext cx="114300" cy="1143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10" name="Text 8"/>
          <p:cNvSpPr/>
          <p:nvPr/>
        </p:nvSpPr>
        <p:spPr>
          <a:xfrm>
            <a:off x="1581150" y="6739384"/>
            <a:ext cx="7166610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「絶対に小さい方が良い」とは言わない</a:t>
            </a:r>
            <a:endParaRPr lang="en-US" sz="2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24900" y="3069952"/>
            <a:ext cx="838200" cy="47625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3" name="Text 1"/>
          <p:cNvSpPr/>
          <p:nvPr/>
        </p:nvSpPr>
        <p:spPr>
          <a:xfrm>
            <a:off x="5512030" y="3650977"/>
            <a:ext cx="7263941" cy="26135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7800" b="1" spc="-23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良いPBIが、 </a:t>
            </a:r>
            <a:pPr algn="ctr" indent="0" marL="0">
              <a:lnSpc>
                <a:spcPct val="130000"/>
              </a:lnSpc>
              <a:buNone/>
            </a:pPr>
            <a:r>
              <a:rPr lang="en-US" sz="7800" b="1" spc="-23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良いPR</a:t>
            </a:r>
            <a:pPr algn="ctr" indent="0" marL="0">
              <a:lnSpc>
                <a:spcPct val="130000"/>
              </a:lnSpc>
              <a:buNone/>
            </a:pPr>
            <a:r>
              <a:rPr lang="en-US" sz="7800" b="1" spc="-23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をつくる</a:t>
            </a:r>
            <a:endParaRPr lang="en-US" sz="7800" dirty="0"/>
          </a:p>
        </p:txBody>
      </p:sp>
      <p:sp>
        <p:nvSpPr>
          <p:cNvPr id="4" name="Text 2"/>
          <p:cNvSpPr/>
          <p:nvPr/>
        </p:nvSpPr>
        <p:spPr>
          <a:xfrm>
            <a:off x="5645665" y="6759848"/>
            <a:ext cx="6996596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PRの分け方を悩む前に、PBIの分け方を整える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2026-06-21T08:42:27Z</dcterms:created>
  <dcterms:modified xsi:type="dcterms:W3CDTF">2026-06-21T08:42:27Z</dcterms:modified>
</cp:coreProperties>
</file>