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-720001">
            <a:off x="8191500" y="2645569"/>
            <a:ext cx="1905000" cy="1905000"/>
          </a:xfrm>
          <a:prstGeom prst="ellipse">
            <a:avLst/>
          </a:prstGeom>
          <a:ln w="104775">
            <a:solidFill>
              <a:srgbClr val="D1342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193573" y="5064919"/>
            <a:ext cx="7900854" cy="1238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9000" b="1" spc="-270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それ、×です。</a:t>
            </a:r>
            <a:endParaRPr lang="en-US" sz="9000" dirty="0"/>
          </a:p>
        </p:txBody>
      </p:sp>
      <p:sp>
        <p:nvSpPr>
          <p:cNvPr id="4" name="Text 2"/>
          <p:cNvSpPr/>
          <p:nvPr/>
        </p:nvSpPr>
        <p:spPr>
          <a:xfrm>
            <a:off x="3649865" y="6569869"/>
            <a:ext cx="10988196" cy="6143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31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コードを書かずに作った、理不尽○×クイズアプリの話</a:t>
            </a:r>
            <a:endParaRPr lang="en-US" sz="3150" dirty="0"/>
          </a:p>
        </p:txBody>
      </p:sp>
      <p:sp>
        <p:nvSpPr>
          <p:cNvPr id="5" name="Shape 3"/>
          <p:cNvSpPr/>
          <p:nvPr/>
        </p:nvSpPr>
        <p:spPr>
          <a:xfrm>
            <a:off x="8572500" y="7584281"/>
            <a:ext cx="1143000" cy="57150"/>
          </a:xfrm>
          <a:prstGeom prst="roundRect">
            <a:avLst>
              <a:gd name="adj" fmla="val 50000"/>
            </a:avLst>
          </a:prstGeom>
          <a:solidFill>
            <a:srgbClr val="3D6B24"/>
          </a:solidFill>
          <a:ln/>
        </p:spPr>
      </p:sp>
      <p:sp>
        <p:nvSpPr>
          <p:cNvPr id="6" name="Text 4"/>
          <p:cNvSpPr/>
          <p:nvPr/>
        </p:nvSpPr>
        <p:spPr>
          <a:xfrm>
            <a:off x="-914400" y="9382125"/>
            <a:ext cx="20116800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800" spc="108" kern="0" dirty="0">
                <a:solidFill>
                  <a:srgbClr val="B8BC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個人開発 ／ ChatGPT × Claude Design × Claude Code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14400"/>
            <a:ext cx="17811750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950" b="1" spc="273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制作タイムライン ── ある朝のこと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047750" y="1704975"/>
            <a:ext cx="17811750" cy="62254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3900" b="1" spc="-78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思いつきから、リリースまで。</a:t>
            </a:r>
            <a:endParaRPr lang="en-US" sz="3900" dirty="0"/>
          </a:p>
        </p:txBody>
      </p:sp>
      <p:sp>
        <p:nvSpPr>
          <p:cNvPr id="4" name="Shape 2"/>
          <p:cNvSpPr/>
          <p:nvPr/>
        </p:nvSpPr>
        <p:spPr>
          <a:xfrm>
            <a:off x="1047750" y="2959888"/>
            <a:ext cx="190500" cy="190500"/>
          </a:xfrm>
          <a:prstGeom prst="ellipse">
            <a:avLst/>
          </a:prstGeom>
          <a:solidFill>
            <a:srgbClr val="3D6B24"/>
          </a:solidFill>
          <a:ln/>
        </p:spPr>
      </p:sp>
      <p:sp>
        <p:nvSpPr>
          <p:cNvPr id="5" name="Text 3"/>
          <p:cNvSpPr/>
          <p:nvPr/>
        </p:nvSpPr>
        <p:spPr>
          <a:xfrm>
            <a:off x="1562100" y="2883688"/>
            <a:ext cx="2409825" cy="4238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025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ベッドでゴロゴロ</a:t>
            </a:r>
            <a:endParaRPr lang="en-US" sz="2025" dirty="0"/>
          </a:p>
        </p:txBody>
      </p:sp>
      <p:sp>
        <p:nvSpPr>
          <p:cNvPr id="6" name="Text 4"/>
          <p:cNvSpPr/>
          <p:nvPr/>
        </p:nvSpPr>
        <p:spPr>
          <a:xfrm>
            <a:off x="4076700" y="2883688"/>
            <a:ext cx="6272093" cy="4524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22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iPhone で ChatGPT と一緒に、仕様を考える</a:t>
            </a:r>
            <a:endParaRPr lang="en-US" sz="2250" dirty="0"/>
          </a:p>
        </p:txBody>
      </p:sp>
      <p:sp>
        <p:nvSpPr>
          <p:cNvPr id="7" name="Shape 5"/>
          <p:cNvSpPr/>
          <p:nvPr/>
        </p:nvSpPr>
        <p:spPr>
          <a:xfrm>
            <a:off x="1047750" y="3755225"/>
            <a:ext cx="190500" cy="190500"/>
          </a:xfrm>
          <a:prstGeom prst="ellipse">
            <a:avLst/>
          </a:prstGeom>
          <a:solidFill>
            <a:srgbClr val="3D6B24"/>
          </a:solidFill>
          <a:ln/>
        </p:spPr>
      </p:sp>
      <p:sp>
        <p:nvSpPr>
          <p:cNvPr id="8" name="Text 6"/>
          <p:cNvSpPr/>
          <p:nvPr/>
        </p:nvSpPr>
        <p:spPr>
          <a:xfrm>
            <a:off x="1562100" y="3679025"/>
            <a:ext cx="2409825" cy="4238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025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起き上がって</a:t>
            </a:r>
            <a:endParaRPr lang="en-US" sz="2025" dirty="0"/>
          </a:p>
        </p:txBody>
      </p:sp>
      <p:sp>
        <p:nvSpPr>
          <p:cNvPr id="9" name="Text 7"/>
          <p:cNvSpPr/>
          <p:nvPr/>
        </p:nvSpPr>
        <p:spPr>
          <a:xfrm>
            <a:off x="4076700" y="3679025"/>
            <a:ext cx="6886582" cy="4524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22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Mac を開き、Claude Design でデザインを微調整</a:t>
            </a:r>
            <a:endParaRPr lang="en-US" sz="2250" dirty="0"/>
          </a:p>
        </p:txBody>
      </p:sp>
      <p:sp>
        <p:nvSpPr>
          <p:cNvPr id="10" name="Shape 8"/>
          <p:cNvSpPr/>
          <p:nvPr/>
        </p:nvSpPr>
        <p:spPr>
          <a:xfrm>
            <a:off x="1047750" y="4550563"/>
            <a:ext cx="190500" cy="190500"/>
          </a:xfrm>
          <a:prstGeom prst="ellipse">
            <a:avLst/>
          </a:prstGeom>
          <a:solidFill>
            <a:srgbClr val="3D6B24"/>
          </a:solidFill>
          <a:ln/>
        </p:spPr>
      </p:sp>
      <p:sp>
        <p:nvSpPr>
          <p:cNvPr id="11" name="Text 9"/>
          <p:cNvSpPr/>
          <p:nvPr/>
        </p:nvSpPr>
        <p:spPr>
          <a:xfrm>
            <a:off x="1562100" y="4474363"/>
            <a:ext cx="2409825" cy="4238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025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リポジトリ作成</a:t>
            </a:r>
            <a:endParaRPr lang="en-US" sz="2025" dirty="0"/>
          </a:p>
        </p:txBody>
      </p:sp>
      <p:sp>
        <p:nvSpPr>
          <p:cNvPr id="12" name="Text 10"/>
          <p:cNvSpPr/>
          <p:nvPr/>
        </p:nvSpPr>
        <p:spPr>
          <a:xfrm>
            <a:off x="4076700" y="4474363"/>
            <a:ext cx="7464891" cy="4524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22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デザイン・仕様書・技術だけ push し、実装をお願い</a:t>
            </a:r>
            <a:endParaRPr lang="en-US" sz="2250" dirty="0"/>
          </a:p>
        </p:txBody>
      </p:sp>
      <p:sp>
        <p:nvSpPr>
          <p:cNvPr id="13" name="Shape 11"/>
          <p:cNvSpPr/>
          <p:nvPr/>
        </p:nvSpPr>
        <p:spPr>
          <a:xfrm>
            <a:off x="1047750" y="5345900"/>
            <a:ext cx="190500" cy="190500"/>
          </a:xfrm>
          <a:prstGeom prst="ellipse">
            <a:avLst/>
          </a:prstGeom>
          <a:solidFill>
            <a:srgbClr val="3D6B24"/>
          </a:solidFill>
          <a:ln/>
        </p:spPr>
      </p:sp>
      <p:sp>
        <p:nvSpPr>
          <p:cNvPr id="14" name="Text 12"/>
          <p:cNvSpPr/>
          <p:nvPr/>
        </p:nvSpPr>
        <p:spPr>
          <a:xfrm>
            <a:off x="1562100" y="5269700"/>
            <a:ext cx="2409825" cy="4238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025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シャワー &amp; 朝ご飯</a:t>
            </a:r>
            <a:endParaRPr lang="en-US" sz="2025" dirty="0"/>
          </a:p>
        </p:txBody>
      </p:sp>
      <p:sp>
        <p:nvSpPr>
          <p:cNvPr id="15" name="Text 13"/>
          <p:cNvSpPr/>
          <p:nvPr/>
        </p:nvSpPr>
        <p:spPr>
          <a:xfrm>
            <a:off x="4076700" y="5269700"/>
            <a:ext cx="7810485" cy="4524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22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食べ終えたら出来上がっていて、Vercel 連携でリリース</a:t>
            </a:r>
            <a:endParaRPr lang="en-US" sz="2250" dirty="0"/>
          </a:p>
        </p:txBody>
      </p:sp>
      <p:sp>
        <p:nvSpPr>
          <p:cNvPr id="16" name="Text 14"/>
          <p:cNvSpPr/>
          <p:nvPr/>
        </p:nvSpPr>
        <p:spPr>
          <a:xfrm>
            <a:off x="1047750" y="9496425"/>
            <a:ext cx="1808024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72" kern="0" dirty="0">
                <a:solidFill>
                  <a:srgbClr val="C4C8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それ、×です。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16920195" y="9529763"/>
            <a:ext cx="396255" cy="3381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80" kern="0" dirty="0">
                <a:solidFill>
                  <a:srgbClr val="C4C8C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10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567579" y="3449985"/>
            <a:ext cx="13152767" cy="19582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5400" b="1" spc="-108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アイデア勝負の小さなアプリなら、 思いついた</a:t>
            </a:r>
            <a:pPr algn="ctr" indent="0" marL="0">
              <a:lnSpc>
                <a:spcPct val="140000"/>
              </a:lnSpc>
              <a:buNone/>
            </a:pPr>
            <a:r>
              <a:rPr lang="en-US" sz="5400" b="1" spc="-108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その日のうちに</a:t>
            </a:r>
            <a:pPr algn="ctr" indent="0" marL="0">
              <a:lnSpc>
                <a:spcPct val="140000"/>
              </a:lnSpc>
              <a:buNone/>
            </a:pPr>
            <a:r>
              <a:rPr lang="en-US" sz="5400" b="1" spc="-108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、世に出せる。</a:t>
            </a:r>
            <a:endParaRPr lang="en-US" sz="5400" dirty="0"/>
          </a:p>
        </p:txBody>
      </p:sp>
      <p:sp>
        <p:nvSpPr>
          <p:cNvPr id="3" name="Text 1"/>
          <p:cNvSpPr/>
          <p:nvPr/>
        </p:nvSpPr>
        <p:spPr>
          <a:xfrm>
            <a:off x="3984695" y="5983472"/>
            <a:ext cx="10318610" cy="10096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70000"/>
              </a:lnSpc>
              <a:buNone/>
            </a:pPr>
            <a:r>
              <a:rPr lang="en-US" sz="2250" b="1" spc="-45" kern="0" dirty="0">
                <a:solidFill>
                  <a:srgbClr val="6B7280">
                    <a:alpha val="98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「SaaS is dead」はまだ信じきれない。複雑なドメインは、そう簡単ではない。 それでも、一発当てるのは、まったくの夢物語ではないのかもしれない。</a:t>
            </a:r>
            <a:endParaRPr lang="en-US" sz="2250" dirty="0"/>
          </a:p>
        </p:txBody>
      </p:sp>
      <p:sp>
        <p:nvSpPr>
          <p:cNvPr id="4" name="Text 2"/>
          <p:cNvSpPr/>
          <p:nvPr/>
        </p:nvSpPr>
        <p:spPr>
          <a:xfrm>
            <a:off x="16882095" y="9529763"/>
            <a:ext cx="396255" cy="3381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800" spc="180" kern="0" dirty="0">
                <a:solidFill>
                  <a:srgbClr val="C4C8C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11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14400"/>
            <a:ext cx="17811750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950" b="1" spc="273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きっかけ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047750" y="4854178"/>
            <a:ext cx="8025194" cy="152161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4950" b="1" spc="-99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運転免許試験の </a:t>
            </a:r>
            <a:pPr algn="l" indent="0" marL="0">
              <a:lnSpc>
                <a:spcPct val="118000"/>
              </a:lnSpc>
              <a:buNone/>
            </a:pPr>
            <a:r>
              <a:rPr lang="en-US" sz="4950" b="1" spc="-99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理不尽さ</a:t>
            </a:r>
            <a:pPr algn="l" indent="0" marL="0">
              <a:lnSpc>
                <a:spcPct val="118000"/>
              </a:lnSpc>
              <a:buNone/>
            </a:pPr>
            <a:r>
              <a:rPr lang="en-US" sz="4950" b="1" spc="-99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。</a:t>
            </a:r>
            <a:endParaRPr lang="en-US" sz="4950" dirty="0"/>
          </a:p>
        </p:txBody>
      </p:sp>
      <p:sp>
        <p:nvSpPr>
          <p:cNvPr id="4" name="Text 2"/>
          <p:cNvSpPr/>
          <p:nvPr/>
        </p:nvSpPr>
        <p:spPr>
          <a:xfrm>
            <a:off x="9448800" y="4184760"/>
            <a:ext cx="8025194" cy="116011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8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言葉尻を捉えた引っかけ。現実離れした前提で「×」にされる問題。</a:t>
            </a:r>
            <a:endParaRPr lang="en-US" sz="2850" dirty="0"/>
          </a:p>
        </p:txBody>
      </p:sp>
      <p:sp>
        <p:nvSpPr>
          <p:cNvPr id="5" name="Text 3"/>
          <p:cNvSpPr/>
          <p:nvPr/>
        </p:nvSpPr>
        <p:spPr>
          <a:xfrm>
            <a:off x="9448800" y="5554425"/>
            <a:ext cx="8025194" cy="150100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24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試験勉強中にもやもやした、あの記憶。 その理不尽さを全面に押し出したら、クイズとして面白いのでは——という思いつき。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1047750" y="9496425"/>
            <a:ext cx="1808024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72" kern="0" dirty="0">
                <a:solidFill>
                  <a:srgbClr val="C4C8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それ、×です。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6920195" y="9529763"/>
            <a:ext cx="396255" cy="3381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80" kern="0" dirty="0">
                <a:solidFill>
                  <a:srgbClr val="C4C8C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02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14400"/>
            <a:ext cx="17811750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950" b="1" spc="273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どんなアプリか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047750" y="1704975"/>
            <a:ext cx="17811750" cy="779859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4950" b="1" spc="-99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全10問の、理不尽○×クイズ。</a:t>
            </a:r>
            <a:endParaRPr lang="en-US" sz="4950" dirty="0"/>
          </a:p>
        </p:txBody>
      </p:sp>
      <p:sp>
        <p:nvSpPr>
          <p:cNvPr id="4" name="Text 2"/>
          <p:cNvSpPr/>
          <p:nvPr/>
        </p:nvSpPr>
        <p:spPr>
          <a:xfrm>
            <a:off x="1771650" y="4260795"/>
            <a:ext cx="7279577" cy="981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常識なら「○」 </a:t>
            </a:r>
            <a:pPr algn="l" indent="0" marL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の問題に、理不尽な理由で「×」がつく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1771650" y="5489520"/>
            <a:ext cx="5699760" cy="5238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解答すると</a:t>
            </a:r>
            <a:pPr algn="l" indent="0" marL="0">
              <a:lnSpc>
                <a:spcPct val="150000"/>
              </a:lnSpc>
              <a:buNone/>
            </a:pPr>
            <a:r>
              <a:rPr lang="en-US" sz="2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その場で解説</a:t>
            </a:r>
            <a:pPr algn="l" indent="0" marL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が表示される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1771650" y="6261045"/>
            <a:ext cx="6705600" cy="5238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結果画面に</a:t>
            </a:r>
            <a:pPr algn="l" indent="0" marL="0">
              <a:lnSpc>
                <a:spcPct val="150000"/>
              </a:lnSpc>
              <a:buNone/>
            </a:pPr>
            <a:r>
              <a:rPr lang="en-US" sz="2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正解数・連続正解（ストリーク）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1771650" y="7032570"/>
            <a:ext cx="5699760" cy="5238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スコアに応じた</a:t>
            </a:r>
            <a:pPr algn="l" indent="0" marL="0">
              <a:lnSpc>
                <a:spcPct val="150000"/>
              </a:lnSpc>
              <a:buNone/>
            </a:pPr>
            <a:r>
              <a:rPr lang="en-US" sz="2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称号</a:t>
            </a:r>
            <a:pPr algn="l" indent="0" marL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がランダムで出る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1771650" y="7804095"/>
            <a:ext cx="6360334" cy="5238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結果は</a:t>
            </a:r>
            <a:pPr algn="l" indent="0" marL="0">
              <a:lnSpc>
                <a:spcPct val="150000"/>
              </a:lnSpc>
              <a:buNone/>
            </a:pPr>
            <a:r>
              <a:rPr lang="en-US" sz="2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シェア用画像</a:t>
            </a:r>
            <a:pPr algn="l" indent="0" marL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としてダウンロード可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12249820" y="4842278"/>
            <a:ext cx="1653890" cy="14668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50" b="1" spc="-337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250" dirty="0"/>
          </a:p>
        </p:txBody>
      </p:sp>
      <p:sp>
        <p:nvSpPr>
          <p:cNvPr id="10" name="Text 8"/>
          <p:cNvSpPr/>
          <p:nvPr/>
        </p:nvSpPr>
        <p:spPr>
          <a:xfrm>
            <a:off x="13924806" y="5470928"/>
            <a:ext cx="590550" cy="8096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405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問</a:t>
            </a:r>
            <a:endParaRPr lang="en-US" sz="4050" dirty="0"/>
          </a:p>
        </p:txBody>
      </p:sp>
      <p:sp>
        <p:nvSpPr>
          <p:cNvPr id="11" name="Text 9"/>
          <p:cNvSpPr/>
          <p:nvPr/>
        </p:nvSpPr>
        <p:spPr>
          <a:xfrm>
            <a:off x="10989945" y="6690128"/>
            <a:ext cx="4709160" cy="10133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60000"/>
              </a:lnSpc>
              <a:buNone/>
            </a:pPr>
            <a:r>
              <a:rPr lang="en-US" sz="24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ほとんどが引っかけ。 でも数問は素直に「○」が正解。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1047750" y="9496425"/>
            <a:ext cx="1808024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72" kern="0" dirty="0">
                <a:solidFill>
                  <a:srgbClr val="C4C8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それ、×です。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6920195" y="9529763"/>
            <a:ext cx="396255" cy="3381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80" kern="0" dirty="0">
                <a:solidFill>
                  <a:srgbClr val="C4C8C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03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14400"/>
            <a:ext cx="17811750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950" b="1" spc="273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問題例 ── 直感は通用しない</a:t>
            </a:r>
            <a:endParaRPr lang="en-US" sz="1950" dirty="0"/>
          </a:p>
        </p:txBody>
      </p:sp>
      <p:sp>
        <p:nvSpPr>
          <p:cNvPr id="3" name="Shape 1"/>
          <p:cNvSpPr/>
          <p:nvPr/>
        </p:nvSpPr>
        <p:spPr>
          <a:xfrm>
            <a:off x="1047750" y="3119438"/>
            <a:ext cx="7791450" cy="4953000"/>
          </a:xfrm>
          <a:prstGeom prst="roundRect">
            <a:avLst>
              <a:gd name="adj" fmla="val 5385"/>
            </a:avLst>
          </a:prstGeom>
          <a:solidFill>
            <a:srgbClr val="FAFAF8"/>
          </a:solidFill>
          <a:ln w="9525">
            <a:solidFill>
              <a:srgbClr val="E5E7EB"/>
            </a:solidFill>
            <a:prstDash val="solid"/>
          </a:ln>
          <a:effectLst>
            <a:outerShdw sx="100000" sy="100000" kx="0" ky="0" algn="bl" rotWithShape="0" blurRad="571500" dist="285750" dir="5400000">
              <a:srgbClr val="000000">
                <a:alpha val="1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 rot="-840000">
            <a:off x="7686675" y="2690813"/>
            <a:ext cx="1428750" cy="1428750"/>
          </a:xfrm>
          <a:prstGeom prst="ellipse">
            <a:avLst/>
          </a:prstGeom>
          <a:ln w="85725">
            <a:solidFill>
              <a:srgbClr val="D1342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628775" y="3878163"/>
            <a:ext cx="7292340" cy="3667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spc="156" kern="0" dirty="0">
                <a:solidFill>
                  <a:srgbClr val="3D6B2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Q2</a:t>
            </a:r>
            <a:endParaRPr lang="en-US" sz="1950" dirty="0"/>
          </a:p>
        </p:txBody>
      </p:sp>
      <p:sp>
        <p:nvSpPr>
          <p:cNvPr id="6" name="Text 4"/>
          <p:cNvSpPr/>
          <p:nvPr/>
        </p:nvSpPr>
        <p:spPr>
          <a:xfrm>
            <a:off x="1628775" y="4454426"/>
            <a:ext cx="7292340" cy="7009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36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消しゴムは、字を消す。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1628775" y="5479256"/>
            <a:ext cx="6629400" cy="19050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8" name="Text 6"/>
          <p:cNvSpPr/>
          <p:nvPr/>
        </p:nvSpPr>
        <p:spPr>
          <a:xfrm>
            <a:off x="1628775" y="5822156"/>
            <a:ext cx="6828282" cy="152958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2400" b="1" dirty="0">
                <a:solidFill>
                  <a:srgbClr val="D134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× </a:t>
            </a:r>
            <a:pPr algn="l" indent="0" marL="0">
              <a:lnSpc>
                <a:spcPct val="160000"/>
              </a:lnSpc>
              <a:buNone/>
            </a:pPr>
            <a:r>
              <a:rPr lang="en-US" sz="24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ボールペンで書いた字は、いくらこすっても消えません。むきになるほど、紙が薄くなるだけです。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9448800" y="4094850"/>
            <a:ext cx="8025194" cy="134183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4350" b="1" spc="-87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もちろん○、と 答えたくなる。</a:t>
            </a:r>
            <a:endParaRPr lang="en-US" sz="4350" dirty="0"/>
          </a:p>
        </p:txBody>
      </p:sp>
      <p:sp>
        <p:nvSpPr>
          <p:cNvPr id="10" name="Text 8"/>
          <p:cNvSpPr/>
          <p:nvPr/>
        </p:nvSpPr>
        <p:spPr>
          <a:xfrm>
            <a:off x="9448800" y="5779584"/>
            <a:ext cx="8025194" cy="62768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8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でも正解は </a:t>
            </a:r>
            <a:pPr algn="l" indent="0" marL="0">
              <a:lnSpc>
                <a:spcPct val="155000"/>
              </a:lnSpc>
              <a:buNone/>
            </a:pPr>
            <a:r>
              <a:rPr lang="en-US" sz="285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×</a:t>
            </a:r>
            <a:pPr algn="l" indent="0" marL="0">
              <a:lnSpc>
                <a:spcPct val="155000"/>
              </a:lnSpc>
              <a:buNone/>
            </a:pPr>
            <a:r>
              <a:rPr lang="en-US" sz="28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。</a:t>
            </a:r>
            <a:endParaRPr lang="en-US" sz="2850" dirty="0"/>
          </a:p>
        </p:txBody>
      </p:sp>
      <p:sp>
        <p:nvSpPr>
          <p:cNvPr id="11" name="Text 9"/>
          <p:cNvSpPr/>
          <p:nvPr/>
        </p:nvSpPr>
        <p:spPr>
          <a:xfrm>
            <a:off x="9448800" y="6616817"/>
            <a:ext cx="8570595" cy="5257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24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ぐうの音も出ない解説で、常識のほうが裏切られる。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1047750" y="9496425"/>
            <a:ext cx="1808024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72" kern="0" dirty="0">
                <a:solidFill>
                  <a:srgbClr val="C4C8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それ、×です。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6920195" y="9529763"/>
            <a:ext cx="396255" cy="3381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80" kern="0" dirty="0">
                <a:solidFill>
                  <a:srgbClr val="C4C8C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04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14400"/>
            <a:ext cx="17811750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950" b="1" spc="273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緩急の仕掛け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047750" y="4280222"/>
            <a:ext cx="8025194" cy="134183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4350" b="1" spc="-87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ほとんど×、 でも、たまに○。</a:t>
            </a:r>
            <a:endParaRPr lang="en-US" sz="4350" dirty="0"/>
          </a:p>
        </p:txBody>
      </p:sp>
      <p:sp>
        <p:nvSpPr>
          <p:cNvPr id="4" name="Text 2"/>
          <p:cNvSpPr/>
          <p:nvPr/>
        </p:nvSpPr>
        <p:spPr>
          <a:xfrm>
            <a:off x="1047750" y="5907807"/>
            <a:ext cx="8025194" cy="104194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24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全問が引っかけなら、すぐ慣れてしまう。 素直な正解を混ぜることで、</a:t>
            </a:r>
            <a:pPr algn="l" indent="0" marL="0">
              <a:lnSpc>
                <a:spcPct val="160000"/>
              </a:lnSpc>
              <a:buNone/>
            </a:pPr>
            <a:r>
              <a:rPr lang="en-US" sz="24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最後まで気が抜けない</a:t>
            </a:r>
            <a:pPr algn="l" indent="0" marL="0">
              <a:lnSpc>
                <a:spcPct val="160000"/>
              </a:lnSpc>
              <a:buNone/>
            </a:pPr>
            <a:r>
              <a:rPr lang="en-US" sz="24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。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9448800" y="3123169"/>
            <a:ext cx="7791450" cy="4953000"/>
          </a:xfrm>
          <a:prstGeom prst="roundRect">
            <a:avLst>
              <a:gd name="adj" fmla="val 5385"/>
            </a:avLst>
          </a:prstGeom>
          <a:solidFill>
            <a:srgbClr val="F4F8F0">
              <a:alpha val="98000"/>
            </a:srgbClr>
          </a:solidFill>
          <a:ln w="9525">
            <a:solidFill>
              <a:srgbClr val="E5E7EB">
                <a:alpha val="98000"/>
              </a:srgbClr>
            </a:solidFill>
            <a:prstDash val="solid"/>
          </a:ln>
          <a:effectLst>
            <a:outerShdw sx="100000" sy="100000" kx="0" ky="0" algn="bl" rotWithShape="0" blurRad="571500" dist="285750" dir="5400000">
              <a:srgbClr val="000000">
                <a:alpha val="17679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 rot="-480000">
            <a:off x="16068675" y="2713594"/>
            <a:ext cx="1409700" cy="1409700"/>
          </a:xfrm>
          <a:prstGeom prst="ellipse">
            <a:avLst/>
          </a:prstGeom>
          <a:ln w="123825">
            <a:solidFill>
              <a:srgbClr val="2563B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0029825" y="3794309"/>
            <a:ext cx="7292340" cy="3667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950" b="1" spc="156" kern="0" dirty="0">
                <a:solidFill>
                  <a:srgbClr val="3D6B2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Q10</a:t>
            </a:r>
            <a:endParaRPr lang="en-US" sz="1950" dirty="0"/>
          </a:p>
        </p:txBody>
      </p:sp>
      <p:sp>
        <p:nvSpPr>
          <p:cNvPr id="8" name="Text 6"/>
          <p:cNvSpPr/>
          <p:nvPr/>
        </p:nvSpPr>
        <p:spPr>
          <a:xfrm>
            <a:off x="10029825" y="4370572"/>
            <a:ext cx="6828282" cy="13638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36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夜に道路を走るときは、 ライトをつける。</a:t>
            </a:r>
            <a:endParaRPr lang="en-US" sz="3600" dirty="0"/>
          </a:p>
        </p:txBody>
      </p:sp>
      <p:sp>
        <p:nvSpPr>
          <p:cNvPr id="9" name="Shape 7"/>
          <p:cNvSpPr/>
          <p:nvPr/>
        </p:nvSpPr>
        <p:spPr>
          <a:xfrm>
            <a:off x="10029825" y="6058283"/>
            <a:ext cx="6629400" cy="19050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10" name="Text 8"/>
          <p:cNvSpPr/>
          <p:nvPr/>
        </p:nvSpPr>
        <p:spPr>
          <a:xfrm>
            <a:off x="10029825" y="6401183"/>
            <a:ext cx="6828282" cy="104194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2400" b="1" dirty="0">
                <a:solidFill>
                  <a:srgbClr val="256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○ </a:t>
            </a:r>
            <a:pPr algn="l" indent="0" marL="0">
              <a:lnSpc>
                <a:spcPct val="160000"/>
              </a:lnSpc>
              <a:buNone/>
            </a:pPr>
            <a:r>
              <a:rPr lang="en-US" sz="24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免許試験らしい、真面目な問題。答えは素直に「○」。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1047750" y="9496425"/>
            <a:ext cx="1808024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72" kern="0" dirty="0">
                <a:solidFill>
                  <a:srgbClr val="C4C8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それ、×です。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6920195" y="9529763"/>
            <a:ext cx="396255" cy="3381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80" kern="0" dirty="0">
                <a:solidFill>
                  <a:srgbClr val="C4C8C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05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205661" y="3640485"/>
            <a:ext cx="11876603" cy="315835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5850" b="1" spc="-117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このアプリ、自分でコードを </a:t>
            </a:r>
            <a:pPr algn="ctr" indent="0" marL="0">
              <a:lnSpc>
                <a:spcPct val="140000"/>
              </a:lnSpc>
              <a:buNone/>
            </a:pPr>
            <a:r>
              <a:rPr lang="en-US" sz="5850" b="1" spc="-117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一行も書いていない </a:t>
            </a:r>
            <a:pPr algn="ctr" indent="0" marL="0">
              <a:lnSpc>
                <a:spcPct val="140000"/>
              </a:lnSpc>
              <a:buNone/>
            </a:pPr>
            <a:r>
              <a:rPr lang="en-US" sz="5850" b="1" spc="-117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。 そして、ほとんど</a:t>
            </a:r>
            <a:pPr algn="ctr" indent="0" marL="0">
              <a:lnSpc>
                <a:spcPct val="140000"/>
              </a:lnSpc>
              <a:buNone/>
            </a:pPr>
            <a:r>
              <a:rPr lang="en-US" sz="5850" b="1" spc="-117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読んでもいない</a:t>
            </a:r>
            <a:pPr algn="ctr" indent="0" marL="0">
              <a:lnSpc>
                <a:spcPct val="140000"/>
              </a:lnSpc>
              <a:buNone/>
            </a:pPr>
            <a:r>
              <a:rPr lang="en-US" sz="5850" b="1" spc="-117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。</a:t>
            </a:r>
            <a:endParaRPr lang="en-US" sz="5850" dirty="0"/>
          </a:p>
        </p:txBody>
      </p:sp>
      <p:sp>
        <p:nvSpPr>
          <p:cNvPr id="3" name="Text 1"/>
          <p:cNvSpPr/>
          <p:nvPr/>
        </p:nvSpPr>
        <p:spPr>
          <a:xfrm>
            <a:off x="16882095" y="9529763"/>
            <a:ext cx="396255" cy="3381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800" spc="180" kern="0" dirty="0">
                <a:solidFill>
                  <a:srgbClr val="C4C8C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06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14400"/>
            <a:ext cx="17811750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950" b="1" spc="273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制作の分担 ── 3つのAIに役割を渡す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047750" y="1704975"/>
            <a:ext cx="17811750" cy="64502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4050" b="1" spc="-81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仕様・デザイン・実装を、別々のAIへ。</a:t>
            </a:r>
            <a:endParaRPr lang="en-US" sz="4050" dirty="0"/>
          </a:p>
        </p:txBody>
      </p:sp>
      <p:sp>
        <p:nvSpPr>
          <p:cNvPr id="4" name="Shape 2"/>
          <p:cNvSpPr/>
          <p:nvPr/>
        </p:nvSpPr>
        <p:spPr>
          <a:xfrm>
            <a:off x="1047750" y="2750046"/>
            <a:ext cx="5143500" cy="6736854"/>
          </a:xfrm>
          <a:prstGeom prst="roundRect">
            <a:avLst>
              <a:gd name="adj" fmla="val 4444"/>
            </a:avLst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457325" y="3216771"/>
            <a:ext cx="609600" cy="609600"/>
          </a:xfrm>
          <a:prstGeom prst="ellipse">
            <a:avLst/>
          </a:prstGeom>
          <a:solidFill>
            <a:srgbClr val="3D6B24"/>
          </a:solidFill>
          <a:ln/>
        </p:spPr>
      </p:sp>
      <p:sp>
        <p:nvSpPr>
          <p:cNvPr id="6" name="Text 4"/>
          <p:cNvSpPr/>
          <p:nvPr/>
        </p:nvSpPr>
        <p:spPr>
          <a:xfrm>
            <a:off x="1419225" y="3216771"/>
            <a:ext cx="685800" cy="647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2250" b="1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</a:t>
            </a:r>
            <a:endParaRPr lang="en-US" sz="2250" dirty="0"/>
          </a:p>
        </p:txBody>
      </p:sp>
      <p:sp>
        <p:nvSpPr>
          <p:cNvPr id="7" name="Text 5"/>
          <p:cNvSpPr/>
          <p:nvPr/>
        </p:nvSpPr>
        <p:spPr>
          <a:xfrm>
            <a:off x="1457325" y="4112121"/>
            <a:ext cx="4756785" cy="5238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5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仕様を詰める</a:t>
            </a:r>
            <a:endParaRPr lang="en-US" sz="2550" dirty="0"/>
          </a:p>
        </p:txBody>
      </p:sp>
      <p:sp>
        <p:nvSpPr>
          <p:cNvPr id="8" name="Text 6"/>
          <p:cNvSpPr/>
          <p:nvPr/>
        </p:nvSpPr>
        <p:spPr>
          <a:xfrm>
            <a:off x="1457325" y="4731246"/>
            <a:ext cx="4756785" cy="3143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75" b="1" spc="19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ChatGPT</a:t>
            </a:r>
            <a:endParaRPr lang="en-US" sz="1875" dirty="0"/>
          </a:p>
        </p:txBody>
      </p:sp>
      <p:sp>
        <p:nvSpPr>
          <p:cNvPr id="9" name="Text 7"/>
          <p:cNvSpPr/>
          <p:nvPr/>
        </p:nvSpPr>
        <p:spPr>
          <a:xfrm>
            <a:off x="1457325" y="5217021"/>
            <a:ext cx="4454081" cy="12337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025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出題数・引っかけと素直の比率・結果画面の中身を、壁打ちで具体化。問題文の案も大量に。</a:t>
            </a:r>
            <a:endParaRPr lang="en-US" sz="2025" dirty="0"/>
          </a:p>
        </p:txBody>
      </p:sp>
      <p:sp>
        <p:nvSpPr>
          <p:cNvPr id="10" name="Shape 8"/>
          <p:cNvSpPr/>
          <p:nvPr/>
        </p:nvSpPr>
        <p:spPr>
          <a:xfrm>
            <a:off x="6572250" y="2753752"/>
            <a:ext cx="5143500" cy="6736854"/>
          </a:xfrm>
          <a:prstGeom prst="roundRect">
            <a:avLst>
              <a:gd name="adj" fmla="val 4444"/>
            </a:avLst>
          </a:prstGeom>
          <a:solidFill>
            <a:srgbClr val="FFFFFF">
              <a:alpha val="98000"/>
            </a:srgbClr>
          </a:solidFill>
          <a:ln w="9525">
            <a:solidFill>
              <a:srgbClr val="E5E7EB">
                <a:alpha val="98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6981825" y="3220477"/>
            <a:ext cx="609600" cy="609600"/>
          </a:xfrm>
          <a:prstGeom prst="ellipse">
            <a:avLst/>
          </a:prstGeom>
          <a:solidFill>
            <a:srgbClr val="3D6B24"/>
          </a:solidFill>
          <a:ln/>
        </p:spPr>
      </p:sp>
      <p:sp>
        <p:nvSpPr>
          <p:cNvPr id="12" name="Text 10"/>
          <p:cNvSpPr/>
          <p:nvPr/>
        </p:nvSpPr>
        <p:spPr>
          <a:xfrm>
            <a:off x="6943725" y="3220477"/>
            <a:ext cx="685800" cy="647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2250" b="1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</a:t>
            </a:r>
            <a:endParaRPr lang="en-US" sz="2250" dirty="0"/>
          </a:p>
        </p:txBody>
      </p:sp>
      <p:sp>
        <p:nvSpPr>
          <p:cNvPr id="13" name="Text 11"/>
          <p:cNvSpPr/>
          <p:nvPr/>
        </p:nvSpPr>
        <p:spPr>
          <a:xfrm>
            <a:off x="6981825" y="4115827"/>
            <a:ext cx="4756785" cy="5238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5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デザインを作る</a:t>
            </a:r>
            <a:endParaRPr lang="en-US" sz="2550" dirty="0"/>
          </a:p>
        </p:txBody>
      </p:sp>
      <p:sp>
        <p:nvSpPr>
          <p:cNvPr id="14" name="Text 12"/>
          <p:cNvSpPr/>
          <p:nvPr/>
        </p:nvSpPr>
        <p:spPr>
          <a:xfrm>
            <a:off x="6981825" y="4734952"/>
            <a:ext cx="4756785" cy="3143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75" b="1" spc="19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Claude Design</a:t>
            </a:r>
            <a:endParaRPr lang="en-US" sz="1875" dirty="0"/>
          </a:p>
        </p:txBody>
      </p:sp>
      <p:sp>
        <p:nvSpPr>
          <p:cNvPr id="15" name="Text 13"/>
          <p:cNvSpPr/>
          <p:nvPr/>
        </p:nvSpPr>
        <p:spPr>
          <a:xfrm>
            <a:off x="6981825" y="5220727"/>
            <a:ext cx="4454081" cy="12337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025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○×を主役にした赤と青、スタンプを押す演出。原案がそのまま実装の指針に。</a:t>
            </a:r>
            <a:endParaRPr lang="en-US" sz="2025" dirty="0"/>
          </a:p>
        </p:txBody>
      </p:sp>
      <p:sp>
        <p:nvSpPr>
          <p:cNvPr id="16" name="Shape 14"/>
          <p:cNvSpPr/>
          <p:nvPr/>
        </p:nvSpPr>
        <p:spPr>
          <a:xfrm>
            <a:off x="12096750" y="2770342"/>
            <a:ext cx="5143500" cy="6736854"/>
          </a:xfrm>
          <a:prstGeom prst="roundRect">
            <a:avLst>
              <a:gd name="adj" fmla="val 4444"/>
            </a:avLst>
          </a:prstGeom>
          <a:solidFill>
            <a:srgbClr val="FFFFFF">
              <a:alpha val="90000"/>
            </a:srgbClr>
          </a:solidFill>
          <a:ln w="9525">
            <a:solidFill>
              <a:srgbClr val="E5E7EB">
                <a:alpha val="9000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2506325" y="3237067"/>
            <a:ext cx="609600" cy="609600"/>
          </a:xfrm>
          <a:prstGeom prst="ellipse">
            <a:avLst/>
          </a:prstGeom>
          <a:solidFill>
            <a:srgbClr val="3D6B24"/>
          </a:solidFill>
          <a:ln/>
        </p:spPr>
      </p:sp>
      <p:sp>
        <p:nvSpPr>
          <p:cNvPr id="18" name="Text 16"/>
          <p:cNvSpPr/>
          <p:nvPr/>
        </p:nvSpPr>
        <p:spPr>
          <a:xfrm>
            <a:off x="12468225" y="3237067"/>
            <a:ext cx="685800" cy="647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ctr" indent="0" marL="0">
              <a:buNone/>
            </a:pPr>
            <a:r>
              <a:rPr lang="en-US" sz="2250" b="1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3</a:t>
            </a:r>
            <a:endParaRPr lang="en-US" sz="2250" dirty="0"/>
          </a:p>
        </p:txBody>
      </p:sp>
      <p:sp>
        <p:nvSpPr>
          <p:cNvPr id="19" name="Text 17"/>
          <p:cNvSpPr/>
          <p:nvPr/>
        </p:nvSpPr>
        <p:spPr>
          <a:xfrm>
            <a:off x="12506325" y="4132417"/>
            <a:ext cx="4756785" cy="5238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5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実装する</a:t>
            </a:r>
            <a:endParaRPr lang="en-US" sz="2550" dirty="0"/>
          </a:p>
        </p:txBody>
      </p:sp>
      <p:sp>
        <p:nvSpPr>
          <p:cNvPr id="20" name="Text 18"/>
          <p:cNvSpPr/>
          <p:nvPr/>
        </p:nvSpPr>
        <p:spPr>
          <a:xfrm>
            <a:off x="12506325" y="4751542"/>
            <a:ext cx="4756785" cy="3143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75" b="1" spc="19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Claude Code on the web</a:t>
            </a:r>
            <a:endParaRPr lang="en-US" sz="1875" dirty="0"/>
          </a:p>
        </p:txBody>
      </p:sp>
      <p:sp>
        <p:nvSpPr>
          <p:cNvPr id="21" name="Text 19"/>
          <p:cNvSpPr/>
          <p:nvPr/>
        </p:nvSpPr>
        <p:spPr>
          <a:xfrm>
            <a:off x="12506325" y="5237316"/>
            <a:ext cx="4454081" cy="12337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025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仕様とデザインを渡すだけ。データ管理・進行ロジック・シェア画像生成まで、ほぼおまかせ。</a:t>
            </a:r>
            <a:endParaRPr lang="en-US" sz="2025" dirty="0"/>
          </a:p>
        </p:txBody>
      </p:sp>
      <p:sp>
        <p:nvSpPr>
          <p:cNvPr id="22" name="Text 20"/>
          <p:cNvSpPr/>
          <p:nvPr/>
        </p:nvSpPr>
        <p:spPr>
          <a:xfrm>
            <a:off x="1047750" y="9496425"/>
            <a:ext cx="1808024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72" kern="0" dirty="0">
                <a:solidFill>
                  <a:srgbClr val="C4C8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それ、×です。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16920195" y="9529763"/>
            <a:ext cx="396255" cy="3381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80" kern="0" dirty="0">
                <a:solidFill>
                  <a:srgbClr val="C4C8C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07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14400"/>
            <a:ext cx="17811750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950" b="1" spc="273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技術スタック</a:t>
            </a:r>
            <a:endParaRPr lang="en-US" sz="1950" dirty="0"/>
          </a:p>
        </p:txBody>
      </p:sp>
      <p:sp>
        <p:nvSpPr>
          <p:cNvPr id="3" name="Shape 1"/>
          <p:cNvSpPr/>
          <p:nvPr/>
        </p:nvSpPr>
        <p:spPr>
          <a:xfrm>
            <a:off x="1047750" y="3231356"/>
            <a:ext cx="7715250" cy="9525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4" name="Shape 2"/>
          <p:cNvSpPr/>
          <p:nvPr/>
        </p:nvSpPr>
        <p:spPr>
          <a:xfrm>
            <a:off x="1047750" y="2336006"/>
            <a:ext cx="7715250" cy="28575"/>
          </a:xfrm>
          <a:prstGeom prst="rect">
            <a:avLst/>
          </a:prstGeom>
          <a:solidFill>
            <a:srgbClr val="3D6B24"/>
          </a:solidFill>
          <a:ln/>
        </p:spPr>
      </p:sp>
      <p:sp>
        <p:nvSpPr>
          <p:cNvPr id="5" name="Text 3"/>
          <p:cNvSpPr/>
          <p:nvPr/>
        </p:nvSpPr>
        <p:spPr>
          <a:xfrm>
            <a:off x="1162050" y="2564606"/>
            <a:ext cx="2791118" cy="4857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22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フレームワーク</a:t>
            </a:r>
            <a:endParaRPr lang="en-US" sz="2250" dirty="0"/>
          </a:p>
        </p:txBody>
      </p:sp>
      <p:sp>
        <p:nvSpPr>
          <p:cNvPr id="6" name="Text 4"/>
          <p:cNvSpPr/>
          <p:nvPr/>
        </p:nvSpPr>
        <p:spPr>
          <a:xfrm>
            <a:off x="4093815" y="2564606"/>
            <a:ext cx="4698389" cy="4857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22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TanStack Start（React 19）</a:t>
            </a:r>
            <a:endParaRPr lang="en-US" sz="2250" dirty="0"/>
          </a:p>
        </p:txBody>
      </p:sp>
      <p:sp>
        <p:nvSpPr>
          <p:cNvPr id="7" name="Shape 5"/>
          <p:cNvSpPr/>
          <p:nvPr/>
        </p:nvSpPr>
        <p:spPr>
          <a:xfrm>
            <a:off x="1047750" y="4112419"/>
            <a:ext cx="7715250" cy="9525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8" name="Text 6"/>
          <p:cNvSpPr/>
          <p:nvPr/>
        </p:nvSpPr>
        <p:spPr>
          <a:xfrm>
            <a:off x="1162050" y="3469481"/>
            <a:ext cx="2791118" cy="4619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22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言語</a:t>
            </a:r>
            <a:endParaRPr lang="en-US" sz="2250" dirty="0"/>
          </a:p>
        </p:txBody>
      </p:sp>
      <p:sp>
        <p:nvSpPr>
          <p:cNvPr id="9" name="Text 7"/>
          <p:cNvSpPr/>
          <p:nvPr/>
        </p:nvSpPr>
        <p:spPr>
          <a:xfrm>
            <a:off x="4093815" y="3469481"/>
            <a:ext cx="4698389" cy="4619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22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TypeScript</a:t>
            </a:r>
            <a:endParaRPr lang="en-US" sz="2250" dirty="0"/>
          </a:p>
        </p:txBody>
      </p:sp>
      <p:sp>
        <p:nvSpPr>
          <p:cNvPr id="10" name="Shape 8"/>
          <p:cNvSpPr/>
          <p:nvPr/>
        </p:nvSpPr>
        <p:spPr>
          <a:xfrm>
            <a:off x="1047750" y="4993481"/>
            <a:ext cx="7715250" cy="9525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11" name="Text 9"/>
          <p:cNvSpPr/>
          <p:nvPr/>
        </p:nvSpPr>
        <p:spPr>
          <a:xfrm>
            <a:off x="1162050" y="4350544"/>
            <a:ext cx="2791118" cy="4619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22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ルーティング</a:t>
            </a:r>
            <a:endParaRPr lang="en-US" sz="2250" dirty="0"/>
          </a:p>
        </p:txBody>
      </p:sp>
      <p:sp>
        <p:nvSpPr>
          <p:cNvPr id="12" name="Text 10"/>
          <p:cNvSpPr/>
          <p:nvPr/>
        </p:nvSpPr>
        <p:spPr>
          <a:xfrm>
            <a:off x="4093815" y="4350544"/>
            <a:ext cx="4698389" cy="4619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22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TanStack Router</a:t>
            </a:r>
            <a:endParaRPr lang="en-US" sz="2250" dirty="0"/>
          </a:p>
        </p:txBody>
      </p:sp>
      <p:sp>
        <p:nvSpPr>
          <p:cNvPr id="13" name="Shape 11"/>
          <p:cNvSpPr/>
          <p:nvPr/>
        </p:nvSpPr>
        <p:spPr>
          <a:xfrm>
            <a:off x="1047750" y="5874544"/>
            <a:ext cx="7715250" cy="9525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14" name="Text 12"/>
          <p:cNvSpPr/>
          <p:nvPr/>
        </p:nvSpPr>
        <p:spPr>
          <a:xfrm>
            <a:off x="1162050" y="5231606"/>
            <a:ext cx="2791118" cy="4619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22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スタイル</a:t>
            </a:r>
            <a:endParaRPr lang="en-US" sz="2250" dirty="0"/>
          </a:p>
        </p:txBody>
      </p:sp>
      <p:sp>
        <p:nvSpPr>
          <p:cNvPr id="15" name="Text 13"/>
          <p:cNvSpPr/>
          <p:nvPr/>
        </p:nvSpPr>
        <p:spPr>
          <a:xfrm>
            <a:off x="4093815" y="5231606"/>
            <a:ext cx="4698389" cy="4619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22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CSS Modules</a:t>
            </a:r>
            <a:endParaRPr lang="en-US" sz="2250" dirty="0"/>
          </a:p>
        </p:txBody>
      </p:sp>
      <p:sp>
        <p:nvSpPr>
          <p:cNvPr id="16" name="Shape 14"/>
          <p:cNvSpPr/>
          <p:nvPr/>
        </p:nvSpPr>
        <p:spPr>
          <a:xfrm>
            <a:off x="1047750" y="6755606"/>
            <a:ext cx="7715250" cy="9525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17" name="Text 15"/>
          <p:cNvSpPr/>
          <p:nvPr/>
        </p:nvSpPr>
        <p:spPr>
          <a:xfrm>
            <a:off x="1162050" y="6112669"/>
            <a:ext cx="2791118" cy="4619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22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ビルド</a:t>
            </a:r>
            <a:endParaRPr lang="en-US" sz="2250" dirty="0"/>
          </a:p>
        </p:txBody>
      </p:sp>
      <p:sp>
        <p:nvSpPr>
          <p:cNvPr id="18" name="Text 16"/>
          <p:cNvSpPr/>
          <p:nvPr/>
        </p:nvSpPr>
        <p:spPr>
          <a:xfrm>
            <a:off x="4093815" y="6112669"/>
            <a:ext cx="4698389" cy="4619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22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Vite + Nitro</a:t>
            </a:r>
            <a:endParaRPr lang="en-US" sz="2250" dirty="0"/>
          </a:p>
        </p:txBody>
      </p:sp>
      <p:sp>
        <p:nvSpPr>
          <p:cNvPr id="19" name="Shape 17"/>
          <p:cNvSpPr/>
          <p:nvPr/>
        </p:nvSpPr>
        <p:spPr>
          <a:xfrm>
            <a:off x="1047750" y="7636669"/>
            <a:ext cx="7715250" cy="9525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20" name="Text 18"/>
          <p:cNvSpPr/>
          <p:nvPr/>
        </p:nvSpPr>
        <p:spPr>
          <a:xfrm>
            <a:off x="1162050" y="6993731"/>
            <a:ext cx="2791118" cy="4619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22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Lint / Format</a:t>
            </a:r>
            <a:endParaRPr lang="en-US" sz="2250" dirty="0"/>
          </a:p>
        </p:txBody>
      </p:sp>
      <p:sp>
        <p:nvSpPr>
          <p:cNvPr id="21" name="Text 19"/>
          <p:cNvSpPr/>
          <p:nvPr/>
        </p:nvSpPr>
        <p:spPr>
          <a:xfrm>
            <a:off x="4093815" y="6993731"/>
            <a:ext cx="4698389" cy="4619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22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Oxlint / Oxfmt</a:t>
            </a:r>
            <a:endParaRPr lang="en-US" sz="2250" dirty="0"/>
          </a:p>
        </p:txBody>
      </p:sp>
      <p:sp>
        <p:nvSpPr>
          <p:cNvPr id="22" name="Shape 20"/>
          <p:cNvSpPr/>
          <p:nvPr/>
        </p:nvSpPr>
        <p:spPr>
          <a:xfrm>
            <a:off x="1047750" y="8932069"/>
            <a:ext cx="7715250" cy="9525"/>
          </a:xfrm>
          <a:prstGeom prst="rect">
            <a:avLst/>
          </a:prstGeom>
          <a:solidFill>
            <a:srgbClr val="E5E7EB"/>
          </a:solidFill>
          <a:ln/>
        </p:spPr>
      </p:sp>
      <p:sp>
        <p:nvSpPr>
          <p:cNvPr id="23" name="Text 21"/>
          <p:cNvSpPr/>
          <p:nvPr/>
        </p:nvSpPr>
        <p:spPr>
          <a:xfrm>
            <a:off x="1162050" y="7874794"/>
            <a:ext cx="2791118" cy="876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225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テスト / ホスティング</a:t>
            </a:r>
            <a:endParaRPr lang="en-US" sz="2250" dirty="0"/>
          </a:p>
        </p:txBody>
      </p:sp>
      <p:sp>
        <p:nvSpPr>
          <p:cNvPr id="24" name="Text 22"/>
          <p:cNvSpPr/>
          <p:nvPr/>
        </p:nvSpPr>
        <p:spPr>
          <a:xfrm>
            <a:off x="4093815" y="7874794"/>
            <a:ext cx="4698389" cy="876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225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Vitest / Vercel</a:t>
            </a:r>
            <a:endParaRPr lang="en-US" sz="2250" dirty="0"/>
          </a:p>
        </p:txBody>
      </p:sp>
      <p:sp>
        <p:nvSpPr>
          <p:cNvPr id="25" name="Text 23"/>
          <p:cNvSpPr/>
          <p:nvPr/>
        </p:nvSpPr>
        <p:spPr>
          <a:xfrm>
            <a:off x="9525000" y="4448766"/>
            <a:ext cx="7946708" cy="111695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3600" b="1" spc="-72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前から気になっていた技術を、 </a:t>
            </a:r>
            <a:pPr algn="l" indent="0" marL="0">
              <a:lnSpc>
                <a:spcPct val="118000"/>
              </a:lnSpc>
              <a:buNone/>
            </a:pPr>
            <a:r>
              <a:rPr lang="en-US" sz="3600" b="1" spc="-72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そのまま採用 </a:t>
            </a:r>
            <a:pPr algn="l" indent="0" marL="0">
              <a:lnSpc>
                <a:spcPct val="118000"/>
              </a:lnSpc>
              <a:buNone/>
            </a:pPr>
            <a:r>
              <a:rPr lang="en-US" sz="3600" b="1" spc="-72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。</a:t>
            </a:r>
            <a:endParaRPr lang="en-US" sz="3600" dirty="0"/>
          </a:p>
        </p:txBody>
      </p:sp>
      <p:sp>
        <p:nvSpPr>
          <p:cNvPr id="26" name="Text 24"/>
          <p:cNvSpPr/>
          <p:nvPr/>
        </p:nvSpPr>
        <p:spPr>
          <a:xfrm>
            <a:off x="9525000" y="5775271"/>
            <a:ext cx="7946708" cy="10133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24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クイズの問題はサーバーを持たず、静的データとしてアプリに同梱。</a:t>
            </a:r>
            <a:endParaRPr lang="en-US" sz="2400" dirty="0"/>
          </a:p>
        </p:txBody>
      </p:sp>
      <p:sp>
        <p:nvSpPr>
          <p:cNvPr id="27" name="Text 25"/>
          <p:cNvSpPr/>
          <p:nvPr/>
        </p:nvSpPr>
        <p:spPr>
          <a:xfrm>
            <a:off x="1047750" y="9496425"/>
            <a:ext cx="1808024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72" kern="0" dirty="0">
                <a:solidFill>
                  <a:srgbClr val="C4C8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それ、×です。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16920195" y="9529763"/>
            <a:ext cx="396255" cy="3381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80" kern="0" dirty="0">
                <a:solidFill>
                  <a:srgbClr val="C4C8C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08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47750" y="914400"/>
            <a:ext cx="17811750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1950" b="1" spc="273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頼んでいない気配り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1047750" y="3242518"/>
            <a:ext cx="8025194" cy="12968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18000"/>
              </a:lnSpc>
              <a:buNone/>
            </a:pPr>
            <a:r>
              <a:rPr lang="en-US" sz="4200" b="1" spc="-84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指示していない部分まで、 気を利かせてくれた。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1771650" y="5034707"/>
            <a:ext cx="7279577" cy="9810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効果音は、頼んでもいないのに </a:t>
            </a:r>
            <a:pPr algn="l" indent="0" marL="0">
              <a:lnSpc>
                <a:spcPct val="150000"/>
              </a:lnSpc>
              <a:buNone/>
            </a:pPr>
            <a:r>
              <a:rPr lang="en-US" sz="2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 Audio API </a:t>
            </a:r>
            <a:pPr algn="l" indent="0" marL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で実装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1771650" y="6263432"/>
            <a:ext cx="6445300" cy="5238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進行ロジックは </a:t>
            </a:r>
            <a:pPr algn="l" indent="0" marL="0">
              <a:lnSpc>
                <a:spcPct val="150000"/>
              </a:lnSpc>
              <a:buNone/>
            </a:pPr>
            <a:r>
              <a:rPr lang="en-US" sz="2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UIから切り離した</a:t>
            </a:r>
            <a:pPr algn="l" indent="0" marL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形で構成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1771650" y="7034957"/>
            <a:ext cx="7279577" cy="952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4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後から眺めて「そういう作りなのか」と理解する場面も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9448800" y="4131902"/>
            <a:ext cx="7791450" cy="2935412"/>
          </a:xfrm>
          <a:prstGeom prst="roundRect">
            <a:avLst>
              <a:gd name="adj" fmla="val 6490"/>
            </a:avLst>
          </a:prstGeom>
          <a:solidFill>
            <a:srgbClr val="282C34">
              <a:alpha val="9800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9886950" y="4512902"/>
            <a:ext cx="7122605" cy="4590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70000"/>
              </a:lnSpc>
              <a:buNone/>
            </a:pPr>
            <a:r>
              <a:rPr lang="en-US" sz="1950" dirty="0">
                <a:solidFill>
                  <a:srgbClr val="5C637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頼んでいないのに、こうなっていた</a:t>
            </a:r>
            <a:endParaRPr lang="en-US" sz="1950" dirty="0"/>
          </a:p>
        </p:txBody>
      </p:sp>
      <p:sp>
        <p:nvSpPr>
          <p:cNvPr id="9" name="Text 7"/>
          <p:cNvSpPr/>
          <p:nvPr/>
        </p:nvSpPr>
        <p:spPr>
          <a:xfrm>
            <a:off x="9886950" y="4933863"/>
            <a:ext cx="7122605" cy="4590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70000"/>
              </a:lnSpc>
              <a:buNone/>
            </a:pPr>
            <a:r>
              <a:rPr lang="en-US" sz="1950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new </a:t>
            </a:r>
            <a:pPr algn="l" indent="0" marL="0">
              <a:lnSpc>
                <a:spcPct val="170000"/>
              </a:lnSpc>
              <a:buNone/>
            </a:pPr>
            <a:r>
              <a:rPr lang="en-US" sz="1950" dirty="0">
                <a:solidFill>
                  <a:srgbClr val="E5C07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AudioContext</a:t>
            </a:r>
            <a:pPr algn="l" indent="0" marL="0">
              <a:lnSpc>
                <a:spcPct val="170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()</a:t>
            </a:r>
            <a:endParaRPr lang="en-US" sz="1950" dirty="0"/>
          </a:p>
        </p:txBody>
      </p:sp>
      <p:sp>
        <p:nvSpPr>
          <p:cNvPr id="10" name="Text 8"/>
          <p:cNvSpPr/>
          <p:nvPr/>
        </p:nvSpPr>
        <p:spPr>
          <a:xfrm>
            <a:off x="9886950" y="5354823"/>
            <a:ext cx="7122605" cy="4590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70000"/>
              </a:lnSpc>
              <a:buNone/>
            </a:pPr>
            <a:r>
              <a:rPr lang="en-US" sz="1950" dirty="0">
                <a:solidFill>
                  <a:srgbClr val="5C637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ロジックは UI の外側へ</a:t>
            </a:r>
            <a:endParaRPr lang="en-US" sz="1950" dirty="0"/>
          </a:p>
        </p:txBody>
      </p:sp>
      <p:sp>
        <p:nvSpPr>
          <p:cNvPr id="11" name="Text 9"/>
          <p:cNvSpPr/>
          <p:nvPr/>
        </p:nvSpPr>
        <p:spPr>
          <a:xfrm>
            <a:off x="9886950" y="5775783"/>
            <a:ext cx="7122605" cy="45906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70000"/>
              </a:lnSpc>
              <a:buNone/>
            </a:pPr>
            <a:r>
              <a:rPr lang="en-US" sz="195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game</a:t>
            </a:r>
            <a:pPr algn="l" indent="0" marL="0">
              <a:lnSpc>
                <a:spcPct val="170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.</a:t>
            </a:r>
            <a:pPr algn="l" indent="0" marL="0">
              <a:lnSpc>
                <a:spcPct val="170000"/>
              </a:lnSpc>
              <a:buNone/>
            </a:pPr>
            <a:r>
              <a:rPr lang="en-US" sz="1950" dirty="0">
                <a:solidFill>
                  <a:srgbClr val="E5C07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next</a:t>
            </a:r>
            <a:pPr algn="l" indent="0" marL="0">
              <a:lnSpc>
                <a:spcPct val="170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() ── </a:t>
            </a:r>
            <a:pPr algn="l" indent="0" marL="0">
              <a:lnSpc>
                <a:spcPct val="170000"/>
              </a:lnSpc>
              <a:buNone/>
            </a:pPr>
            <a:r>
              <a:rPr lang="en-US" sz="195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view</a:t>
            </a:r>
            <a:endParaRPr lang="en-US" sz="1950" dirty="0"/>
          </a:p>
        </p:txBody>
      </p:sp>
      <p:sp>
        <p:nvSpPr>
          <p:cNvPr id="12" name="Text 10"/>
          <p:cNvSpPr/>
          <p:nvPr/>
        </p:nvSpPr>
        <p:spPr>
          <a:xfrm>
            <a:off x="9886950" y="6330094"/>
            <a:ext cx="7122605" cy="3943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70000"/>
              </a:lnSpc>
              <a:buNone/>
            </a:pPr>
            <a:r>
              <a:rPr lang="en-US" sz="1650" dirty="0">
                <a:solidFill>
                  <a:srgbClr val="6B728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※ イメージ図（実コードではありません）</a:t>
            </a:r>
            <a:endParaRPr lang="en-US" sz="1650" dirty="0"/>
          </a:p>
        </p:txBody>
      </p:sp>
      <p:sp>
        <p:nvSpPr>
          <p:cNvPr id="13" name="Text 11"/>
          <p:cNvSpPr/>
          <p:nvPr/>
        </p:nvSpPr>
        <p:spPr>
          <a:xfrm>
            <a:off x="1047750" y="9496425"/>
            <a:ext cx="1808024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72" kern="0" dirty="0">
                <a:solidFill>
                  <a:srgbClr val="C4C8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それ、×です。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6920195" y="9529763"/>
            <a:ext cx="396255" cy="3381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spc="180" kern="0" dirty="0">
                <a:solidFill>
                  <a:srgbClr val="C4C8C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09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2026-06-21T08:00:24Z</dcterms:created>
  <dcterms:modified xsi:type="dcterms:W3CDTF">2026-06-21T08:00:24Z</dcterms:modified>
</cp:coreProperties>
</file>