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毎日のトレンド巡回を自動化した個人開発の紹介。Claude API と GitHub Actions を組み合わせ、自分の興味に合わせたダイジェストを毎朝生成する仕組み。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まとめ。情報収集の時間が減り、トレンドも把握しやすくなった。プロンプトを書き換えるだけで収集対象が変わるので、関心の変化に合わせて調整できる。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Zenn・Qiita・はてブを毎日巡回するのはエンジニアの日課。情報が分散し、巡回そのものに時間を奪われる。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解決策の核心。巡回をやめて、毎朝7時に自分専用のダイジェストが届く仕組みに置き換えた。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全体はシンプル。GitHub Actions がスケジュール実行し、Python スクリプトが記事を収集して Claude API に投げ、出力をリポジトリにコミットする。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6つのソースを RSS / API で横断収集。Zenn・Qiita・はてブ・Hacker News・Dev.to・Google News。海外記事のタイトルは Claude が日本語に翻訳する。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PC を起動していなくても動くよう GitHub Actions を使用。cron で UTC 22時=JST 7時に実行。workflow_dispatch で手動実行も可能。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digest.py の処理は4ステップ。記事取得 → Claude でダイジェスト生成 → ヘッダー付加 → Markdown 保存。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この仕組みの肝。興味分野をプロンプトに渡すことで収集情報を絞り込む。モデルは claude-sonnet-4-6。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出力される Markdown の例。収集件数73件・ソース数6件のヘッダーに、おすすめ記事の表、ハイライト、トレンドキーワードが並ぶ。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744930" y="2934295"/>
            <a:ext cx="2798065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b="1" spc="351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個人開発 · AI 活用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2852933" y="3762970"/>
            <a:ext cx="12582134" cy="20999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32000"/>
              </a:lnSpc>
              <a:buNone/>
            </a:pPr>
            <a:r>
              <a:rPr lang="en-US" sz="6150" b="1" spc="-123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API × GitHub Actions で 自分好みのトレンドを自動生成する</a:t>
            </a:r>
            <a:endParaRPr lang="en-US" sz="6150" dirty="0"/>
          </a:p>
        </p:txBody>
      </p:sp>
      <p:sp>
        <p:nvSpPr>
          <p:cNvPr id="4" name="Shape 2"/>
          <p:cNvSpPr/>
          <p:nvPr/>
        </p:nvSpPr>
        <p:spPr>
          <a:xfrm>
            <a:off x="8686800" y="6358235"/>
            <a:ext cx="914400" cy="57150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5" name="Text 3"/>
          <p:cNvSpPr/>
          <p:nvPr/>
        </p:nvSpPr>
        <p:spPr>
          <a:xfrm>
            <a:off x="3955349" y="6834485"/>
            <a:ext cx="10377227" cy="5562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25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毎朝7時、Claude が興味に合わせたダイジェストを自動で届ける</a:t>
            </a:r>
            <a:endParaRPr lang="en-US" sz="25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976802" y="3366120"/>
            <a:ext cx="10334322" cy="2095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5400" b="1" spc="-10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プロンプトを書き換える </a:t>
            </a:r>
            <a:pPr algn="ctr" indent="0" marL="0">
              <a:lnSpc>
                <a:spcPct val="150000"/>
              </a:lnSpc>
              <a:buNone/>
            </a:pPr>
            <a:r>
              <a:rPr lang="en-US" sz="5400" b="1" spc="-10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だけで、 集める情報が変わる</a:t>
            </a:r>
            <a:endParaRPr lang="en-US" sz="5400" dirty="0"/>
          </a:p>
        </p:txBody>
      </p:sp>
      <p:sp>
        <p:nvSpPr>
          <p:cNvPr id="3" name="Shape 1"/>
          <p:cNvSpPr/>
          <p:nvPr/>
        </p:nvSpPr>
        <p:spPr>
          <a:xfrm>
            <a:off x="8686800" y="5956920"/>
            <a:ext cx="914400" cy="57150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4" name="Text 2"/>
          <p:cNvSpPr/>
          <p:nvPr/>
        </p:nvSpPr>
        <p:spPr>
          <a:xfrm>
            <a:off x="4118078" y="6433170"/>
            <a:ext cx="10051770" cy="5257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関心の変化に合わせて調整できる、自分のための情報収集の仕組み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1047750"/>
            <a:ext cx="176022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課題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1657350"/>
            <a:ext cx="13411200" cy="805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650" b="1" spc="-93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毎日のトレンド巡回という手間</a:t>
            </a:r>
            <a:endParaRPr lang="en-US" sz="4650" dirty="0"/>
          </a:p>
        </p:txBody>
      </p:sp>
      <p:sp>
        <p:nvSpPr>
          <p:cNvPr id="4" name="Shape 2"/>
          <p:cNvSpPr/>
          <p:nvPr/>
        </p:nvSpPr>
        <p:spPr>
          <a:xfrm>
            <a:off x="1143000" y="3091755"/>
            <a:ext cx="1423988" cy="752475"/>
          </a:xfrm>
          <a:prstGeom prst="roundRect">
            <a:avLst>
              <a:gd name="adj" fmla="val 15190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485900" y="3282255"/>
            <a:ext cx="814388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Zenn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2795588" y="3260824"/>
            <a:ext cx="162595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250" dirty="0"/>
          </a:p>
        </p:txBody>
      </p:sp>
      <p:sp>
        <p:nvSpPr>
          <p:cNvPr id="7" name="Shape 5"/>
          <p:cNvSpPr/>
          <p:nvPr/>
        </p:nvSpPr>
        <p:spPr>
          <a:xfrm>
            <a:off x="3110582" y="3091755"/>
            <a:ext cx="1351731" cy="752475"/>
          </a:xfrm>
          <a:prstGeom prst="roundRect">
            <a:avLst>
              <a:gd name="adj" fmla="val 15190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53482" y="3282255"/>
            <a:ext cx="742131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Qiita</a:t>
            </a:r>
            <a:endParaRPr lang="en-US" sz="2550" dirty="0"/>
          </a:p>
        </p:txBody>
      </p:sp>
      <p:sp>
        <p:nvSpPr>
          <p:cNvPr id="9" name="Text 7"/>
          <p:cNvSpPr/>
          <p:nvPr/>
        </p:nvSpPr>
        <p:spPr>
          <a:xfrm>
            <a:off x="4690914" y="3260824"/>
            <a:ext cx="162595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250" dirty="0"/>
          </a:p>
        </p:txBody>
      </p:sp>
      <p:sp>
        <p:nvSpPr>
          <p:cNvPr id="10" name="Shape 8"/>
          <p:cNvSpPr/>
          <p:nvPr/>
        </p:nvSpPr>
        <p:spPr>
          <a:xfrm>
            <a:off x="5005908" y="3034605"/>
            <a:ext cx="1657350" cy="866775"/>
          </a:xfrm>
          <a:prstGeom prst="roundRect">
            <a:avLst>
              <a:gd name="adj" fmla="val 13187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348808" y="3225105"/>
            <a:ext cx="104775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はてブ</a:t>
            </a:r>
            <a:endParaRPr lang="en-US" sz="2550" dirty="0"/>
          </a:p>
        </p:txBody>
      </p:sp>
      <p:sp>
        <p:nvSpPr>
          <p:cNvPr id="12" name="Text 10"/>
          <p:cNvSpPr/>
          <p:nvPr/>
        </p:nvSpPr>
        <p:spPr>
          <a:xfrm>
            <a:off x="6891858" y="3260824"/>
            <a:ext cx="162595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›</a:t>
            </a:r>
            <a:endParaRPr lang="en-US" sz="2250" dirty="0"/>
          </a:p>
        </p:txBody>
      </p:sp>
      <p:sp>
        <p:nvSpPr>
          <p:cNvPr id="13" name="Text 11"/>
          <p:cNvSpPr/>
          <p:nvPr/>
        </p:nvSpPr>
        <p:spPr>
          <a:xfrm>
            <a:off x="7473553" y="3232249"/>
            <a:ext cx="2019300" cy="5095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…毎日手動で</a:t>
            </a:r>
            <a:endParaRPr lang="en-US" sz="2550" dirty="0"/>
          </a:p>
        </p:txBody>
      </p:sp>
      <p:sp>
        <p:nvSpPr>
          <p:cNvPr id="14" name="Text 12"/>
          <p:cNvSpPr/>
          <p:nvPr/>
        </p:nvSpPr>
        <p:spPr>
          <a:xfrm>
            <a:off x="1143000" y="4663380"/>
            <a:ext cx="4679923" cy="4914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情報が</a:t>
            </a:r>
            <a:pPr algn="l" indent="0" marL="0">
              <a:lnSpc>
                <a:spcPct val="140000"/>
              </a:lnSpc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分散</a:t>
            </a:r>
            <a:endParaRPr lang="en-US" sz="2550" dirty="0"/>
          </a:p>
        </p:txBody>
      </p:sp>
      <p:sp>
        <p:nvSpPr>
          <p:cNvPr id="15" name="Text 13"/>
          <p:cNvSpPr/>
          <p:nvPr/>
        </p:nvSpPr>
        <p:spPr>
          <a:xfrm>
            <a:off x="1143000" y="5250061"/>
            <a:ext cx="4679923" cy="449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複数サイトを横断、見落としも発生</a:t>
            </a:r>
            <a:endParaRPr lang="en-US" sz="2025" dirty="0"/>
          </a:p>
        </p:txBody>
      </p:sp>
      <p:sp>
        <p:nvSpPr>
          <p:cNvPr id="16" name="Text 14"/>
          <p:cNvSpPr/>
          <p:nvPr/>
        </p:nvSpPr>
        <p:spPr>
          <a:xfrm>
            <a:off x="6159475" y="4663380"/>
            <a:ext cx="4680005" cy="4914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毎日</a:t>
            </a:r>
            <a:pPr algn="l" indent="0" marL="0">
              <a:lnSpc>
                <a:spcPct val="140000"/>
              </a:lnSpc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繰り返す</a:t>
            </a:r>
            <a:endParaRPr lang="en-US" sz="2550" dirty="0"/>
          </a:p>
        </p:txBody>
      </p:sp>
      <p:sp>
        <p:nvSpPr>
          <p:cNvPr id="17" name="Text 15"/>
          <p:cNvSpPr/>
          <p:nvPr/>
        </p:nvSpPr>
        <p:spPr>
          <a:xfrm>
            <a:off x="6159475" y="5250061"/>
            <a:ext cx="4680005" cy="449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習慣化しても手間は減らない</a:t>
            </a:r>
            <a:endParaRPr lang="en-US" sz="2025" dirty="0"/>
          </a:p>
        </p:txBody>
      </p:sp>
      <p:sp>
        <p:nvSpPr>
          <p:cNvPr id="18" name="Text 16"/>
          <p:cNvSpPr/>
          <p:nvPr/>
        </p:nvSpPr>
        <p:spPr>
          <a:xfrm>
            <a:off x="11176025" y="4663380"/>
            <a:ext cx="4679923" cy="4914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時間を</a:t>
            </a:r>
            <a:pPr algn="l" indent="0" marL="0">
              <a:lnSpc>
                <a:spcPct val="140000"/>
              </a:lnSpc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奪われる</a:t>
            </a:r>
            <a:endParaRPr lang="en-US" sz="2550" dirty="0"/>
          </a:p>
        </p:txBody>
      </p:sp>
      <p:sp>
        <p:nvSpPr>
          <p:cNvPr id="19" name="Text 17"/>
          <p:cNvSpPr/>
          <p:nvPr/>
        </p:nvSpPr>
        <p:spPr>
          <a:xfrm>
            <a:off x="11176025" y="5250061"/>
            <a:ext cx="4679923" cy="4495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巡回そのものがコスト</a:t>
            </a:r>
            <a:endParaRPr lang="en-US" sz="20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936486" y="4029075"/>
            <a:ext cx="10414954" cy="2266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5850" b="1" spc="-117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毎朝7時、 </a:t>
            </a:r>
            <a:pPr algn="ctr" indent="0" marL="0">
              <a:lnSpc>
                <a:spcPct val="150000"/>
              </a:lnSpc>
              <a:buNone/>
            </a:pPr>
            <a:r>
              <a:rPr lang="en-US" sz="5850" b="1" spc="-117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自分専用のダイジェスト</a:t>
            </a:r>
            <a:pPr algn="ctr" indent="0" marL="0">
              <a:lnSpc>
                <a:spcPct val="150000"/>
              </a:lnSpc>
              <a:buNone/>
            </a:pPr>
            <a:r>
              <a:rPr lang="en-US" sz="5850" b="1" spc="-117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が届く</a:t>
            </a:r>
            <a:endParaRPr lang="en-US" sz="5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1047750"/>
            <a:ext cx="176022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アーキテクチャ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1657350"/>
            <a:ext cx="17602200" cy="805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650" b="1" spc="-93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シンプルな自動化パイプライン</a:t>
            </a:r>
            <a:endParaRPr lang="en-US" sz="4650" dirty="0"/>
          </a:p>
        </p:txBody>
      </p:sp>
      <p:sp>
        <p:nvSpPr>
          <p:cNvPr id="4" name="Shape 2"/>
          <p:cNvSpPr/>
          <p:nvPr/>
        </p:nvSpPr>
        <p:spPr>
          <a:xfrm>
            <a:off x="1143000" y="3339405"/>
            <a:ext cx="3343275" cy="1162050"/>
          </a:xfrm>
          <a:prstGeom prst="roundRect">
            <a:avLst>
              <a:gd name="adj" fmla="val 13115"/>
            </a:avLst>
          </a:prstGeom>
          <a:solidFill>
            <a:srgbClr val="FFFFFF"/>
          </a:solidFill>
          <a:ln w="23813">
            <a:solidFill>
              <a:srgbClr val="3D6B2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253490" y="3744218"/>
            <a:ext cx="312229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GitHub Actions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870100" y="4730055"/>
            <a:ext cx="1889001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毎朝7時に スケジュール実行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4714875" y="3758505"/>
            <a:ext cx="49530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300" dirty="0"/>
          </a:p>
        </p:txBody>
      </p:sp>
      <p:sp>
        <p:nvSpPr>
          <p:cNvPr id="8" name="Shape 6"/>
          <p:cNvSpPr/>
          <p:nvPr/>
        </p:nvSpPr>
        <p:spPr>
          <a:xfrm>
            <a:off x="5362575" y="3339405"/>
            <a:ext cx="3343275" cy="1152525"/>
          </a:xfrm>
          <a:prstGeom prst="roundRect">
            <a:avLst>
              <a:gd name="adj" fmla="val 13223"/>
            </a:avLst>
          </a:prstGeom>
          <a:solidFill>
            <a:srgbClr val="FFFFFF"/>
          </a:solidFill>
          <a:ln w="23813">
            <a:solidFill>
              <a:srgbClr val="3D6B2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73065" y="3744218"/>
            <a:ext cx="3122295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digest.py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6366793" y="4720530"/>
            <a:ext cx="1334765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6ソースから 記事を収集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934450" y="3758505"/>
            <a:ext cx="49530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300" dirty="0"/>
          </a:p>
        </p:txBody>
      </p:sp>
      <p:sp>
        <p:nvSpPr>
          <p:cNvPr id="12" name="Shape 10"/>
          <p:cNvSpPr/>
          <p:nvPr/>
        </p:nvSpPr>
        <p:spPr>
          <a:xfrm>
            <a:off x="9582150" y="3339405"/>
            <a:ext cx="3343275" cy="1162050"/>
          </a:xfrm>
          <a:prstGeom prst="roundRect">
            <a:avLst>
              <a:gd name="adj" fmla="val 13115"/>
            </a:avLst>
          </a:prstGeom>
          <a:solidFill>
            <a:srgbClr val="3D6B24"/>
          </a:solidFill>
          <a:ln w="23813">
            <a:solidFill>
              <a:srgbClr val="3D6B2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9692640" y="3744218"/>
            <a:ext cx="3122295" cy="3905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API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0415588" y="4730055"/>
            <a:ext cx="167640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ダイジェストを 生成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3154025" y="3758505"/>
            <a:ext cx="49530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3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300" dirty="0"/>
          </a:p>
        </p:txBody>
      </p:sp>
      <p:sp>
        <p:nvSpPr>
          <p:cNvPr id="16" name="Shape 14"/>
          <p:cNvSpPr/>
          <p:nvPr/>
        </p:nvSpPr>
        <p:spPr>
          <a:xfrm>
            <a:off x="13801725" y="3339405"/>
            <a:ext cx="3343275" cy="1466850"/>
          </a:xfrm>
          <a:prstGeom prst="roundRect">
            <a:avLst>
              <a:gd name="adj" fmla="val 10390"/>
            </a:avLst>
          </a:prstGeom>
          <a:solidFill>
            <a:srgbClr val="FFFFFF"/>
          </a:solidFill>
          <a:ln w="23813">
            <a:solidFill>
              <a:srgbClr val="E5E7E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13952696" y="3744218"/>
            <a:ext cx="3041332" cy="695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output/ YYYY-MM-DD.md</a:t>
            </a:r>
            <a:endParaRPr lang="en-US" sz="1950" dirty="0"/>
          </a:p>
        </p:txBody>
      </p:sp>
      <p:sp>
        <p:nvSpPr>
          <p:cNvPr id="18" name="Text 16"/>
          <p:cNvSpPr/>
          <p:nvPr/>
        </p:nvSpPr>
        <p:spPr>
          <a:xfrm>
            <a:off x="14749462" y="5034855"/>
            <a:ext cx="144780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リポジトリに 自動コミット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1047750"/>
            <a:ext cx="176022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収集ソース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1657350"/>
            <a:ext cx="17602200" cy="805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650" b="1" spc="-93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6つのソースを横断収集</a:t>
            </a:r>
            <a:endParaRPr lang="en-US" sz="4650" dirty="0"/>
          </a:p>
        </p:txBody>
      </p:sp>
      <p:sp>
        <p:nvSpPr>
          <p:cNvPr id="4" name="Shape 2"/>
          <p:cNvSpPr/>
          <p:nvPr/>
        </p:nvSpPr>
        <p:spPr>
          <a:xfrm>
            <a:off x="1143000" y="3187005"/>
            <a:ext cx="5130775" cy="1343025"/>
          </a:xfrm>
          <a:prstGeom prst="roundRect">
            <a:avLst>
              <a:gd name="adj" fmla="val 9929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581150" y="3587055"/>
            <a:ext cx="467992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Zenn</a:t>
            </a:r>
            <a:endParaRPr lang="en-US" sz="2850" dirty="0"/>
          </a:p>
        </p:txBody>
      </p:sp>
      <p:sp>
        <p:nvSpPr>
          <p:cNvPr id="6" name="Shape 4"/>
          <p:cNvSpPr/>
          <p:nvPr/>
        </p:nvSpPr>
        <p:spPr>
          <a:xfrm>
            <a:off x="6578575" y="3187005"/>
            <a:ext cx="5130775" cy="1343025"/>
          </a:xfrm>
          <a:prstGeom prst="roundRect">
            <a:avLst>
              <a:gd name="adj" fmla="val 9929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016725" y="3587055"/>
            <a:ext cx="467992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Qiita</a:t>
            </a:r>
            <a:endParaRPr lang="en-US" sz="2850" dirty="0"/>
          </a:p>
        </p:txBody>
      </p:sp>
      <p:sp>
        <p:nvSpPr>
          <p:cNvPr id="8" name="Shape 6"/>
          <p:cNvSpPr/>
          <p:nvPr/>
        </p:nvSpPr>
        <p:spPr>
          <a:xfrm>
            <a:off x="12014150" y="3187005"/>
            <a:ext cx="5130850" cy="1343025"/>
          </a:xfrm>
          <a:prstGeom prst="roundRect">
            <a:avLst>
              <a:gd name="adj" fmla="val 9929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2452300" y="3587055"/>
            <a:ext cx="4680005" cy="5810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はてなブックマーク</a:t>
            </a:r>
            <a:endParaRPr lang="en-US" sz="2850" dirty="0"/>
          </a:p>
        </p:txBody>
      </p:sp>
      <p:sp>
        <p:nvSpPr>
          <p:cNvPr id="10" name="Shape 8"/>
          <p:cNvSpPr/>
          <p:nvPr/>
        </p:nvSpPr>
        <p:spPr>
          <a:xfrm>
            <a:off x="1143000" y="4834830"/>
            <a:ext cx="5130775" cy="1214438"/>
          </a:xfrm>
          <a:prstGeom prst="roundRect">
            <a:avLst>
              <a:gd name="adj" fmla="val 10980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581150" y="5234880"/>
            <a:ext cx="467992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Hacker News</a:t>
            </a:r>
            <a:endParaRPr lang="en-US" sz="2850" dirty="0"/>
          </a:p>
        </p:txBody>
      </p:sp>
      <p:sp>
        <p:nvSpPr>
          <p:cNvPr id="12" name="Shape 10"/>
          <p:cNvSpPr/>
          <p:nvPr/>
        </p:nvSpPr>
        <p:spPr>
          <a:xfrm>
            <a:off x="6578575" y="4834830"/>
            <a:ext cx="5130775" cy="1214438"/>
          </a:xfrm>
          <a:prstGeom prst="roundRect">
            <a:avLst>
              <a:gd name="adj" fmla="val 10980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016725" y="5234880"/>
            <a:ext cx="467992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Dev.to</a:t>
            </a:r>
            <a:endParaRPr lang="en-US" sz="2850" dirty="0"/>
          </a:p>
        </p:txBody>
      </p:sp>
      <p:sp>
        <p:nvSpPr>
          <p:cNvPr id="14" name="Shape 12"/>
          <p:cNvSpPr/>
          <p:nvPr/>
        </p:nvSpPr>
        <p:spPr>
          <a:xfrm>
            <a:off x="12014150" y="4834830"/>
            <a:ext cx="5130850" cy="1214438"/>
          </a:xfrm>
          <a:prstGeom prst="roundRect">
            <a:avLst>
              <a:gd name="adj" fmla="val 10980"/>
            </a:avLst>
          </a:prstGeom>
          <a:ln w="19050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2452300" y="5234880"/>
            <a:ext cx="4680005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8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News</a:t>
            </a:r>
            <a:endParaRPr lang="en-US" sz="2850" dirty="0"/>
          </a:p>
        </p:txBody>
      </p:sp>
      <p:sp>
        <p:nvSpPr>
          <p:cNvPr id="16" name="Text 14"/>
          <p:cNvSpPr/>
          <p:nvPr/>
        </p:nvSpPr>
        <p:spPr>
          <a:xfrm>
            <a:off x="1143000" y="6582668"/>
            <a:ext cx="16482060" cy="48860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RSS / API で取得 · 海外記事のタイトルは Claude が</a:t>
            </a:r>
            <a:pPr algn="l" indent="0" marL="0">
              <a:lnSpc>
                <a:spcPct val="160000"/>
              </a:lnSpc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日本語に翻訳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1047750"/>
            <a:ext cx="176022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スケジュール実行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1657350"/>
            <a:ext cx="17602200" cy="805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650" b="1" spc="-93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PC を起動せずとも毎朝動く</a:t>
            </a:r>
            <a:endParaRPr lang="en-US" sz="4650" dirty="0"/>
          </a:p>
        </p:txBody>
      </p:sp>
      <p:sp>
        <p:nvSpPr>
          <p:cNvPr id="4" name="Text 2"/>
          <p:cNvSpPr/>
          <p:nvPr/>
        </p:nvSpPr>
        <p:spPr>
          <a:xfrm>
            <a:off x="1143000" y="2729805"/>
            <a:ext cx="16482060" cy="5191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.github/workflows/digest.yml </a:t>
            </a:r>
            <a:pPr algn="l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で cron を定義</a:t>
            </a:r>
            <a:endParaRPr lang="en-US" sz="2250" dirty="0"/>
          </a:p>
        </p:txBody>
      </p:sp>
      <p:sp>
        <p:nvSpPr>
          <p:cNvPr id="5" name="Shape 3"/>
          <p:cNvSpPr/>
          <p:nvPr/>
        </p:nvSpPr>
        <p:spPr>
          <a:xfrm>
            <a:off x="1143000" y="3668018"/>
            <a:ext cx="13144500" cy="3310830"/>
          </a:xfrm>
          <a:prstGeom prst="roundRect">
            <a:avLst>
              <a:gd name="adj" fmla="val 4603"/>
            </a:avLst>
          </a:prstGeom>
          <a:solidFill>
            <a:srgbClr val="282C34"/>
          </a:solidFill>
          <a:ln/>
          <a:effectLst>
            <a:outerShdw sx="100000" sy="100000" kx="0" ky="0" algn="bl" rotWithShape="0" blurRad="381000" dist="114300" dir="5400000">
              <a:srgbClr val="000000">
                <a:alpha val="14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676400" y="4125218"/>
            <a:ext cx="12440031" cy="6372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85000"/>
              </a:lnSpc>
              <a:buNone/>
            </a:pPr>
            <a:r>
              <a:rPr lang="en-US" sz="255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on</a:t>
            </a:r>
            <a:pPr algn="l" indent="0" marL="0">
              <a:lnSpc>
                <a:spcPct val="185000"/>
              </a:lnSpc>
              <a:buNone/>
            </a:pPr>
            <a:r>
              <a:rPr lang="en-US" sz="25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</a:t>
            </a:r>
            <a:endParaRPr lang="en-US" sz="2550" dirty="0"/>
          </a:p>
        </p:txBody>
      </p:sp>
      <p:sp>
        <p:nvSpPr>
          <p:cNvPr id="7" name="Text 5"/>
          <p:cNvSpPr/>
          <p:nvPr/>
        </p:nvSpPr>
        <p:spPr>
          <a:xfrm>
            <a:off x="2453640" y="4724326"/>
            <a:ext cx="11662791" cy="6372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85000"/>
              </a:lnSpc>
              <a:buNone/>
            </a:pPr>
            <a:r>
              <a:rPr lang="en-US" sz="255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schedule</a:t>
            </a:r>
            <a:pPr algn="l" indent="0" marL="0">
              <a:lnSpc>
                <a:spcPct val="185000"/>
              </a:lnSpc>
              <a:buNone/>
            </a:pPr>
            <a:r>
              <a:rPr lang="en-US" sz="25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</a:t>
            </a:r>
            <a:endParaRPr lang="en-US" sz="2550" dirty="0"/>
          </a:p>
        </p:txBody>
      </p:sp>
      <p:sp>
        <p:nvSpPr>
          <p:cNvPr id="8" name="Text 6"/>
          <p:cNvSpPr/>
          <p:nvPr/>
        </p:nvSpPr>
        <p:spPr>
          <a:xfrm>
            <a:off x="3230880" y="5323433"/>
            <a:ext cx="10885551" cy="6372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85000"/>
              </a:lnSpc>
              <a:buNone/>
            </a:pPr>
            <a:r>
              <a:rPr lang="en-US" sz="25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 </a:t>
            </a:r>
            <a:pPr algn="l" indent="0" marL="0">
              <a:lnSpc>
                <a:spcPct val="185000"/>
              </a:lnSpc>
              <a:buNone/>
            </a:pPr>
            <a:r>
              <a:rPr lang="en-US" sz="255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cron</a:t>
            </a:r>
            <a:pPr algn="l" indent="0" marL="0">
              <a:lnSpc>
                <a:spcPct val="185000"/>
              </a:lnSpc>
              <a:buNone/>
            </a:pPr>
            <a:r>
              <a:rPr lang="en-US" sz="25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 </a:t>
            </a:r>
            <a:pPr algn="l" indent="0" marL="0">
              <a:lnSpc>
                <a:spcPct val="185000"/>
              </a:lnSpc>
              <a:buNone/>
            </a:pPr>
            <a:r>
              <a:rPr lang="en-US" sz="25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'0 22 * * *' </a:t>
            </a:r>
            <a:pPr algn="l" indent="0" marL="0">
              <a:lnSpc>
                <a:spcPct val="185000"/>
              </a:lnSpc>
              <a:buNone/>
            </a:pPr>
            <a:r>
              <a:rPr lang="en-US" sz="2550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UTC 22:00 = JST 07:00</a:t>
            </a:r>
            <a:endParaRPr lang="en-US" sz="2550" dirty="0"/>
          </a:p>
        </p:txBody>
      </p:sp>
      <p:sp>
        <p:nvSpPr>
          <p:cNvPr id="9" name="Text 7"/>
          <p:cNvSpPr/>
          <p:nvPr/>
        </p:nvSpPr>
        <p:spPr>
          <a:xfrm>
            <a:off x="2453640" y="5922541"/>
            <a:ext cx="11662791" cy="63720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85000"/>
              </a:lnSpc>
              <a:buNone/>
            </a:pPr>
            <a:r>
              <a:rPr lang="en-US" sz="2550" dirty="0">
                <a:solidFill>
                  <a:srgbClr val="E06C75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workflow_dispatch</a:t>
            </a:r>
            <a:pPr algn="l" indent="0" marL="0">
              <a:lnSpc>
                <a:spcPct val="185000"/>
              </a:lnSpc>
              <a:buNone/>
            </a:pPr>
            <a:r>
              <a:rPr lang="en-US" sz="25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:</a:t>
            </a:r>
            <a:endParaRPr lang="en-US" sz="2550" dirty="0"/>
          </a:p>
        </p:txBody>
      </p:sp>
      <p:sp>
        <p:nvSpPr>
          <p:cNvPr id="10" name="Text 8"/>
          <p:cNvSpPr/>
          <p:nvPr/>
        </p:nvSpPr>
        <p:spPr>
          <a:xfrm>
            <a:off x="1143000" y="7359848"/>
            <a:ext cx="16482060" cy="4685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実行後、</a:t>
            </a:r>
            <a:pPr algn="l" indent="0" marL="0">
              <a:lnSpc>
                <a:spcPct val="160000"/>
              </a:lnSpc>
              <a:buNone/>
            </a:pPr>
            <a:r>
              <a:rPr lang="en-US" sz="2025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output/ </a:t>
            </a:r>
            <a:pPr algn="l" indent="0" marL="0">
              <a:lnSpc>
                <a:spcPct val="160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に生成ファイルが自動でコミットされる</a:t>
            </a:r>
            <a:endParaRPr lang="en-US" sz="202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1047750"/>
            <a:ext cx="17602200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digest.py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1576388"/>
            <a:ext cx="17602200" cy="805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650" b="1" spc="-93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4ステップで日次ダイジェスト化</a:t>
            </a:r>
            <a:endParaRPr lang="en-US" sz="4650" dirty="0"/>
          </a:p>
        </p:txBody>
      </p:sp>
      <p:sp>
        <p:nvSpPr>
          <p:cNvPr id="4" name="Shape 2"/>
          <p:cNvSpPr/>
          <p:nvPr/>
        </p:nvSpPr>
        <p:spPr>
          <a:xfrm>
            <a:off x="1143000" y="3029843"/>
            <a:ext cx="742950" cy="74295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5" name="Text 3"/>
          <p:cNvSpPr/>
          <p:nvPr/>
        </p:nvSpPr>
        <p:spPr>
          <a:xfrm>
            <a:off x="1104900" y="3029843"/>
            <a:ext cx="819150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2266950" y="3146971"/>
            <a:ext cx="4130263" cy="54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各ソースから記事を</a:t>
            </a:r>
            <a:pPr algn="l" indent="0" marL="0">
              <a:lnSpc>
                <a:spcPct val="140000"/>
              </a:lnSpc>
              <a:buNone/>
            </a:pPr>
            <a:r>
              <a:rPr lang="en-US" sz="27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取得</a:t>
            </a:r>
            <a:endParaRPr lang="en-US" sz="2700" dirty="0"/>
          </a:p>
        </p:txBody>
      </p:sp>
      <p:sp>
        <p:nvSpPr>
          <p:cNvPr id="7" name="Shape 5"/>
          <p:cNvSpPr/>
          <p:nvPr/>
        </p:nvSpPr>
        <p:spPr>
          <a:xfrm>
            <a:off x="1143000" y="4115693"/>
            <a:ext cx="742950" cy="74295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8" name="Text 6"/>
          <p:cNvSpPr/>
          <p:nvPr/>
        </p:nvSpPr>
        <p:spPr>
          <a:xfrm>
            <a:off x="1104900" y="4115693"/>
            <a:ext cx="819150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9" name="Text 7"/>
          <p:cNvSpPr/>
          <p:nvPr/>
        </p:nvSpPr>
        <p:spPr>
          <a:xfrm>
            <a:off x="2266950" y="4232821"/>
            <a:ext cx="8478999" cy="54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記事リストを Claude API に渡し</a:t>
            </a:r>
            <a:pPr algn="l" indent="0" marL="0">
              <a:lnSpc>
                <a:spcPct val="140000"/>
              </a:lnSpc>
              <a:buNone/>
            </a:pPr>
            <a:r>
              <a:rPr lang="en-US" sz="27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ダイジェスト生成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1143000" y="5201543"/>
            <a:ext cx="742950" cy="74295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11" name="Text 9"/>
          <p:cNvSpPr/>
          <p:nvPr/>
        </p:nvSpPr>
        <p:spPr>
          <a:xfrm>
            <a:off x="1104900" y="5201543"/>
            <a:ext cx="819150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  <p:sp>
        <p:nvSpPr>
          <p:cNvPr id="12" name="Text 10"/>
          <p:cNvSpPr/>
          <p:nvPr/>
        </p:nvSpPr>
        <p:spPr>
          <a:xfrm>
            <a:off x="2266950" y="5318671"/>
            <a:ext cx="7568602" cy="54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収集件数・ソース数を付加し </a:t>
            </a:r>
            <a:pPr algn="l" indent="0" marL="0">
              <a:lnSpc>
                <a:spcPct val="140000"/>
              </a:lnSpc>
              <a:buNone/>
            </a:pPr>
            <a:r>
              <a:rPr lang="en-US" sz="27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Markdown 整形</a:t>
            </a:r>
            <a:endParaRPr lang="en-US" sz="2700" dirty="0"/>
          </a:p>
        </p:txBody>
      </p:sp>
      <p:sp>
        <p:nvSpPr>
          <p:cNvPr id="13" name="Shape 11"/>
          <p:cNvSpPr/>
          <p:nvPr/>
        </p:nvSpPr>
        <p:spPr>
          <a:xfrm>
            <a:off x="1143000" y="6287393"/>
            <a:ext cx="742950" cy="74295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14" name="Text 12"/>
          <p:cNvSpPr/>
          <p:nvPr/>
        </p:nvSpPr>
        <p:spPr>
          <a:xfrm>
            <a:off x="1104900" y="6287393"/>
            <a:ext cx="819150" cy="781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  <p:sp>
        <p:nvSpPr>
          <p:cNvPr id="15" name="Text 13"/>
          <p:cNvSpPr/>
          <p:nvPr/>
        </p:nvSpPr>
        <p:spPr>
          <a:xfrm>
            <a:off x="2266950" y="6404521"/>
            <a:ext cx="5239814" cy="5467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output/YYYY-MM-DD.md </a:t>
            </a:r>
            <a:pPr algn="l" indent="0" marL="0">
              <a:lnSpc>
                <a:spcPct val="140000"/>
              </a:lnSpc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に</a:t>
            </a:r>
            <a:pPr algn="l" indent="0" marL="0">
              <a:lnSpc>
                <a:spcPct val="140000"/>
              </a:lnSpc>
              <a:buNone/>
            </a:pPr>
            <a:r>
              <a:rPr lang="en-US" sz="27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保存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1047750"/>
            <a:ext cx="176022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パーソナライズの鍵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1657350"/>
            <a:ext cx="17602200" cy="805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650" b="1" spc="-93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興味分野をプロンプトで渡す</a:t>
            </a:r>
            <a:endParaRPr lang="en-US" sz="4650" dirty="0"/>
          </a:p>
        </p:txBody>
      </p:sp>
      <p:sp>
        <p:nvSpPr>
          <p:cNvPr id="4" name="Text 2"/>
          <p:cNvSpPr/>
          <p:nvPr/>
        </p:nvSpPr>
        <p:spPr>
          <a:xfrm>
            <a:off x="1143000" y="2729805"/>
            <a:ext cx="16482060" cy="5191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モデルは </a:t>
            </a:r>
            <a:pPr algn="l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claude-sonnet-4-6 </a:t>
            </a:r>
            <a:pPr algn="l" indent="0" marL="0">
              <a:lnSpc>
                <a:spcPct val="160000"/>
              </a:lnSpc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関心に合う記事だけに絞り込む</a:t>
            </a:r>
            <a:endParaRPr lang="en-US" sz="2250" dirty="0"/>
          </a:p>
        </p:txBody>
      </p:sp>
      <p:sp>
        <p:nvSpPr>
          <p:cNvPr id="5" name="Shape 3"/>
          <p:cNvSpPr/>
          <p:nvPr/>
        </p:nvSpPr>
        <p:spPr>
          <a:xfrm>
            <a:off x="1143000" y="3820418"/>
            <a:ext cx="3807470" cy="876300"/>
          </a:xfrm>
          <a:prstGeom prst="roundRect">
            <a:avLst>
              <a:gd name="adj" fmla="val 13043"/>
            </a:avLst>
          </a:prstGeom>
          <a:solidFill>
            <a:srgbClr val="F0F4EC"/>
          </a:solidFill>
          <a:ln/>
        </p:spPr>
      </p:sp>
      <p:sp>
        <p:nvSpPr>
          <p:cNvPr id="6" name="Text 4"/>
          <p:cNvSpPr/>
          <p:nvPr/>
        </p:nvSpPr>
        <p:spPr>
          <a:xfrm>
            <a:off x="1504950" y="4029968"/>
            <a:ext cx="3197794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/ LLM / ClaudeCode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5179070" y="3820418"/>
            <a:ext cx="2857500" cy="876300"/>
          </a:xfrm>
          <a:prstGeom prst="roundRect">
            <a:avLst>
              <a:gd name="adj" fmla="val 13043"/>
            </a:avLst>
          </a:prstGeom>
          <a:solidFill>
            <a:srgbClr val="F0F4EC"/>
          </a:solidFill>
          <a:ln/>
        </p:spPr>
      </p:sp>
      <p:sp>
        <p:nvSpPr>
          <p:cNvPr id="8" name="Text 6"/>
          <p:cNvSpPr/>
          <p:nvPr/>
        </p:nvSpPr>
        <p:spPr>
          <a:xfrm>
            <a:off x="5541020" y="4029968"/>
            <a:ext cx="2219325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フロントエンド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8265170" y="3820418"/>
            <a:ext cx="4021857" cy="876300"/>
          </a:xfrm>
          <a:prstGeom prst="roundRect">
            <a:avLst>
              <a:gd name="adj" fmla="val 13043"/>
            </a:avLst>
          </a:prstGeom>
          <a:solidFill>
            <a:srgbClr val="F0F4EC"/>
          </a:solidFill>
          <a:ln/>
        </p:spPr>
      </p:sp>
      <p:sp>
        <p:nvSpPr>
          <p:cNvPr id="10" name="Text 8"/>
          <p:cNvSpPr/>
          <p:nvPr/>
        </p:nvSpPr>
        <p:spPr>
          <a:xfrm>
            <a:off x="8627120" y="4029968"/>
            <a:ext cx="3418613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プロダクトマネジメント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12515627" y="3820418"/>
            <a:ext cx="3167286" cy="876300"/>
          </a:xfrm>
          <a:prstGeom prst="roundRect">
            <a:avLst>
              <a:gd name="adj" fmla="val 13043"/>
            </a:avLst>
          </a:prstGeom>
          <a:solidFill>
            <a:srgbClr val="F0F4EC"/>
          </a:solidFill>
          <a:ln/>
        </p:spPr>
      </p:sp>
      <p:sp>
        <p:nvSpPr>
          <p:cNvPr id="12" name="Text 10"/>
          <p:cNvSpPr/>
          <p:nvPr/>
        </p:nvSpPr>
        <p:spPr>
          <a:xfrm>
            <a:off x="12877577" y="4029968"/>
            <a:ext cx="2538404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UI / UX / デザイン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1143000" y="4925318"/>
            <a:ext cx="2534469" cy="876300"/>
          </a:xfrm>
          <a:prstGeom prst="roundRect">
            <a:avLst>
              <a:gd name="adj" fmla="val 13043"/>
            </a:avLst>
          </a:prstGeom>
          <a:solidFill>
            <a:srgbClr val="F0F4EC"/>
          </a:solidFill>
          <a:ln/>
        </p:spPr>
      </p:sp>
      <p:sp>
        <p:nvSpPr>
          <p:cNvPr id="14" name="Text 12"/>
          <p:cNvSpPr/>
          <p:nvPr/>
        </p:nvSpPr>
        <p:spPr>
          <a:xfrm>
            <a:off x="1504950" y="5134868"/>
            <a:ext cx="1886769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セキュリティ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3906069" y="4925318"/>
            <a:ext cx="3096369" cy="876300"/>
          </a:xfrm>
          <a:prstGeom prst="roundRect">
            <a:avLst>
              <a:gd name="adj" fmla="val 13043"/>
            </a:avLst>
          </a:prstGeom>
          <a:solidFill>
            <a:srgbClr val="F0F4EC"/>
          </a:solidFill>
          <a:ln/>
        </p:spPr>
      </p:sp>
      <p:sp>
        <p:nvSpPr>
          <p:cNvPr id="16" name="Text 14"/>
          <p:cNvSpPr/>
          <p:nvPr/>
        </p:nvSpPr>
        <p:spPr>
          <a:xfrm>
            <a:off x="4268019" y="5134868"/>
            <a:ext cx="246536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テスト / 品質保証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143000" y="1047750"/>
            <a:ext cx="176022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28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出力例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1143000" y="1657350"/>
            <a:ext cx="17602200" cy="8057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4650" b="1" spc="-93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毎朝届くダイジェスト</a:t>
            </a:r>
            <a:endParaRPr lang="en-US" sz="4650" dirty="0"/>
          </a:p>
        </p:txBody>
      </p:sp>
      <p:sp>
        <p:nvSpPr>
          <p:cNvPr id="4" name="Shape 2"/>
          <p:cNvSpPr/>
          <p:nvPr/>
        </p:nvSpPr>
        <p:spPr>
          <a:xfrm>
            <a:off x="1143000" y="2958405"/>
            <a:ext cx="14859000" cy="5842546"/>
          </a:xfrm>
          <a:prstGeom prst="roundRect">
            <a:avLst>
              <a:gd name="adj" fmla="val 2935"/>
            </a:avLst>
          </a:prstGeom>
          <a:ln w="19050">
            <a:solidFill>
              <a:srgbClr val="E5E7EB"/>
            </a:solidFill>
            <a:prstDash val="solid"/>
          </a:ln>
          <a:effectLst>
            <a:outerShdw sx="100000" sy="100000" kx="0" ky="0" algn="bl" rotWithShape="0" blurRad="342900" dist="95250" dir="5400000">
              <a:srgbClr val="000000">
                <a:alpha val="6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771650" y="3510855"/>
            <a:ext cx="1496187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 Trend Digest — 2026-03-11</a:t>
            </a:r>
            <a:endParaRPr lang="en-US" sz="3000" dirty="0"/>
          </a:p>
        </p:txBody>
      </p:sp>
      <p:sp>
        <p:nvSpPr>
          <p:cNvPr id="6" name="Shape 4"/>
          <p:cNvSpPr/>
          <p:nvPr/>
        </p:nvSpPr>
        <p:spPr>
          <a:xfrm>
            <a:off x="1771650" y="4934843"/>
            <a:ext cx="13601700" cy="19050"/>
          </a:xfrm>
          <a:prstGeom prst="rect">
            <a:avLst/>
          </a:prstGeom>
          <a:solidFill>
            <a:srgbClr val="F0F0F0"/>
          </a:solidFill>
          <a:ln/>
        </p:spPr>
      </p:sp>
      <p:sp>
        <p:nvSpPr>
          <p:cNvPr id="7" name="Text 5"/>
          <p:cNvSpPr/>
          <p:nvPr/>
        </p:nvSpPr>
        <p:spPr>
          <a:xfrm>
            <a:off x="1771650" y="4177605"/>
            <a:ext cx="215517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収集件数 </a:t>
            </a:r>
            <a:pPr algn="l" indent="0" marL="0">
              <a:buNone/>
            </a:pPr>
            <a:r>
              <a:rPr lang="en-US" sz="28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 </a:t>
            </a:r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件</a:t>
            </a:r>
            <a:endParaRPr lang="en-US" sz="2250" dirty="0"/>
          </a:p>
        </p:txBody>
      </p:sp>
      <p:sp>
        <p:nvSpPr>
          <p:cNvPr id="8" name="Text 6"/>
          <p:cNvSpPr/>
          <p:nvPr/>
        </p:nvSpPr>
        <p:spPr>
          <a:xfrm>
            <a:off x="4188098" y="4177605"/>
            <a:ext cx="1918037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ソース数 </a:t>
            </a:r>
            <a:pPr algn="l" indent="0" marL="0">
              <a:buNone/>
            </a:pPr>
            <a:r>
              <a:rPr lang="en-US" sz="28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</a:t>
            </a:r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件</a:t>
            </a:r>
            <a:endParaRPr lang="en-US" sz="2250" dirty="0"/>
          </a:p>
        </p:txBody>
      </p:sp>
      <p:sp>
        <p:nvSpPr>
          <p:cNvPr id="9" name="Text 7"/>
          <p:cNvSpPr/>
          <p:nvPr/>
        </p:nvSpPr>
        <p:spPr>
          <a:xfrm>
            <a:off x="1771650" y="5334893"/>
            <a:ext cx="7145655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今日のおすすめ記事</a:t>
            </a:r>
            <a:endParaRPr lang="en-US" sz="2250" dirty="0"/>
          </a:p>
        </p:txBody>
      </p:sp>
      <p:sp>
        <p:nvSpPr>
          <p:cNvPr id="10" name="Text 8"/>
          <p:cNvSpPr/>
          <p:nvPr/>
        </p:nvSpPr>
        <p:spPr>
          <a:xfrm>
            <a:off x="1771650" y="5934968"/>
            <a:ext cx="6690932" cy="8800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タイトル · ソース · 一言メモ を表形式で 8〜12 件</a:t>
            </a:r>
            <a:endParaRPr lang="en-US" sz="1950" dirty="0"/>
          </a:p>
        </p:txBody>
      </p:sp>
      <p:sp>
        <p:nvSpPr>
          <p:cNvPr id="11" name="Text 9"/>
          <p:cNvSpPr/>
          <p:nvPr/>
        </p:nvSpPr>
        <p:spPr>
          <a:xfrm>
            <a:off x="8877300" y="5334893"/>
            <a:ext cx="7145655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今日のハイライト</a:t>
            </a:r>
            <a:endParaRPr lang="en-US" sz="2250" dirty="0"/>
          </a:p>
        </p:txBody>
      </p:sp>
      <p:sp>
        <p:nvSpPr>
          <p:cNvPr id="12" name="Text 10"/>
          <p:cNvSpPr/>
          <p:nvPr/>
        </p:nvSpPr>
        <p:spPr>
          <a:xfrm>
            <a:off x="8877300" y="5934968"/>
            <a:ext cx="6690932" cy="8800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分野横断で特に話題の トピックを 3 点</a:t>
            </a:r>
            <a:endParaRPr lang="en-US" sz="1950" dirty="0"/>
          </a:p>
        </p:txBody>
      </p:sp>
      <p:sp>
        <p:nvSpPr>
          <p:cNvPr id="13" name="Text 11"/>
          <p:cNvSpPr/>
          <p:nvPr/>
        </p:nvSpPr>
        <p:spPr>
          <a:xfrm>
            <a:off x="1771650" y="7157889"/>
            <a:ext cx="14961870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トレンドキーワード</a:t>
            </a:r>
            <a:endParaRPr lang="en-US" sz="2250" dirty="0"/>
          </a:p>
        </p:txBody>
      </p:sp>
      <p:sp>
        <p:nvSpPr>
          <p:cNvPr id="14" name="Shape 12"/>
          <p:cNvSpPr/>
          <p:nvPr/>
        </p:nvSpPr>
        <p:spPr>
          <a:xfrm>
            <a:off x="1771650" y="7757964"/>
            <a:ext cx="1661220" cy="490538"/>
          </a:xfrm>
          <a:prstGeom prst="roundRect">
            <a:avLst>
              <a:gd name="adj" fmla="val 15534"/>
            </a:avLst>
          </a:prstGeom>
          <a:solidFill>
            <a:srgbClr val="F0F4EC"/>
          </a:solidFill>
          <a:ln/>
        </p:spPr>
      </p:sp>
      <p:sp>
        <p:nvSpPr>
          <p:cNvPr id="15" name="Text 13"/>
          <p:cNvSpPr/>
          <p:nvPr/>
        </p:nvSpPr>
        <p:spPr>
          <a:xfrm>
            <a:off x="1962150" y="7853214"/>
            <a:ext cx="1356420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キーワード1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3585270" y="7757964"/>
            <a:ext cx="1661220" cy="490538"/>
          </a:xfrm>
          <a:prstGeom prst="roundRect">
            <a:avLst>
              <a:gd name="adj" fmla="val 15534"/>
            </a:avLst>
          </a:prstGeom>
          <a:solidFill>
            <a:srgbClr val="F0F4EC"/>
          </a:solidFill>
          <a:ln/>
        </p:spPr>
      </p:sp>
      <p:sp>
        <p:nvSpPr>
          <p:cNvPr id="17" name="Text 15"/>
          <p:cNvSpPr/>
          <p:nvPr/>
        </p:nvSpPr>
        <p:spPr>
          <a:xfrm>
            <a:off x="3775770" y="7853214"/>
            <a:ext cx="1356420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キーワード2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5398889" y="7757964"/>
            <a:ext cx="1661220" cy="490538"/>
          </a:xfrm>
          <a:prstGeom prst="roundRect">
            <a:avLst>
              <a:gd name="adj" fmla="val 15534"/>
            </a:avLst>
          </a:prstGeom>
          <a:solidFill>
            <a:srgbClr val="F0F4EC"/>
          </a:solidFill>
          <a:ln/>
        </p:spPr>
      </p:sp>
      <p:sp>
        <p:nvSpPr>
          <p:cNvPr id="19" name="Text 17"/>
          <p:cNvSpPr/>
          <p:nvPr/>
        </p:nvSpPr>
        <p:spPr>
          <a:xfrm>
            <a:off x="5589389" y="7853214"/>
            <a:ext cx="1356420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キーワード3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7212509" y="7757964"/>
            <a:ext cx="518220" cy="490538"/>
          </a:xfrm>
          <a:prstGeom prst="roundRect">
            <a:avLst>
              <a:gd name="adj" fmla="val 15534"/>
            </a:avLst>
          </a:prstGeom>
          <a:solidFill>
            <a:srgbClr val="F6F6F6"/>
          </a:solidFill>
          <a:ln/>
        </p:spPr>
      </p:sp>
      <p:sp>
        <p:nvSpPr>
          <p:cNvPr id="21" name="Text 19"/>
          <p:cNvSpPr/>
          <p:nvPr/>
        </p:nvSpPr>
        <p:spPr>
          <a:xfrm>
            <a:off x="7403009" y="7853214"/>
            <a:ext cx="213420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dirty="0">
                <a:solidFill>
                  <a:srgbClr val="9CA3A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…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2026-06-21T08:46:43Z</dcterms:created>
  <dcterms:modified xsi:type="dcterms:W3CDTF">2026-06-21T08:46:43Z</dcterms:modified>
</cp:coreProperties>
</file>