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今日はreact-doctorというReactコード診断ツールを、実際に全ルールを調べて動かした検証として紹介します。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品質が高いと感じた一番の理由。React公式ドキュメントの推奨が、そのままルールになっている。You Might Not Need an Effectのパターンが実装されている。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Bad Codeを全部Good Codeに直して再スキャンしたら、機能的な問題が34件からゼロに。修正前後の差がはっきり可視化される。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ルールは参考情報。たとえばnoDerivedUseStateは、フォームの初期値としてpropsを使う設計など意図的なケースもある。AIに適用すべきか問いながら判断する。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レビューで指摘される項目をほぼ網羅し、React公式準拠で品質も高い。本番に取り入れ、CIでスコアの推移を追いながら健全性を可視化したい。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AI開発でコード品質を上げたくて、ベストプラクティスをエージェントに学習させていた。そこで見つけたのがreact-doctor。ただ最大の関心はルールの品質でした。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Million.coが公開。npxで即実行、フレームワークを自動検出、Rust製Oxlintで高速、0から100の健全性スコアを出します。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公式のキャッチコピー。コーディングエージェントに、Reactコードを診断させ、直させる。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使い方は3つ。ローカルでnpx実行、エージェントへのskillインストール、CIへの組み込み。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ルールは11カテゴリ、現時点で47以上。状態管理からセキュリティまで、レビューで指摘されがちな領域を広くカバー。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Bad Codeのサンプルを診断したら、8エラー50警告。10ファイルをわずか128ミリ秒で。Oxlintの速さが効いています。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計算できる値を、わざわざuseEffectとsetStateで持つと余分なレンダーが走る。レンダー中に直接計算すれば1行で済む。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useEffect内のfetchはウォーターフォール、競合状態、開発環境での二重実行を招く。react-queryなどのデータ取得ライブラリに任せる。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695952" y="3104331"/>
            <a:ext cx="4896021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b="1" spc="546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 CODE DIAGNOSIS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5321333" y="3771081"/>
            <a:ext cx="7645334" cy="2016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18000"/>
              </a:lnSpc>
              <a:buNone/>
            </a:pPr>
            <a:r>
              <a:rPr lang="en-US" sz="6600" b="1" spc="-19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react-doctorで始める Reactコード診断</a:t>
            </a:r>
            <a:endParaRPr lang="en-US" sz="6600" dirty="0"/>
          </a:p>
        </p:txBody>
      </p:sp>
      <p:sp>
        <p:nvSpPr>
          <p:cNvPr id="4" name="Text 2"/>
          <p:cNvSpPr/>
          <p:nvPr/>
        </p:nvSpPr>
        <p:spPr>
          <a:xfrm>
            <a:off x="4951035" y="6130156"/>
            <a:ext cx="8385929" cy="5095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AIエージェントが書くReactコードを、診断して直す</a:t>
            </a:r>
            <a:endParaRPr lang="en-US" sz="2550" dirty="0"/>
          </a:p>
        </p:txBody>
      </p:sp>
      <p:sp>
        <p:nvSpPr>
          <p:cNvPr id="5" name="Shape 3"/>
          <p:cNvSpPr/>
          <p:nvPr/>
        </p:nvSpPr>
        <p:spPr>
          <a:xfrm>
            <a:off x="8686800" y="7135044"/>
            <a:ext cx="91440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149919" y="3242816"/>
            <a:ext cx="3988162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b="1" spc="4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なぜ品質が高いと感じたか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5299719" y="3995291"/>
            <a:ext cx="7688562" cy="1691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4650" b="1" spc="-93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</a:t>
            </a:r>
            <a:pPr algn="ctr" indent="0" marL="0">
              <a:lnSpc>
                <a:spcPct val="140000"/>
              </a:lnSpc>
              <a:buNone/>
            </a:pPr>
            <a:r>
              <a:rPr lang="en-US" sz="4650" b="1" spc="-93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公式の推奨 </a:t>
            </a:r>
            <a:pPr algn="ctr" indent="0" marL="0">
              <a:lnSpc>
                <a:spcPct val="140000"/>
              </a:lnSpc>
              <a:buNone/>
            </a:pPr>
            <a:r>
              <a:rPr lang="en-US" sz="4650" b="1" spc="-93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が、 そのままルールになっている</a:t>
            </a:r>
            <a:endParaRPr lang="en-US" sz="4650" dirty="0"/>
          </a:p>
        </p:txBody>
      </p:sp>
      <p:sp>
        <p:nvSpPr>
          <p:cNvPr id="4" name="Text 2"/>
          <p:cNvSpPr/>
          <p:nvPr/>
        </p:nvSpPr>
        <p:spPr>
          <a:xfrm>
            <a:off x="5219087" y="6105971"/>
            <a:ext cx="7849826" cy="976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「You Might Not Need an Effect」のパターン → </a:t>
            </a:r>
            <a:pPr algn="ctr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noDerivedStateEffect </a:t>
            </a:r>
            <a:pPr algn="ctr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・ </a:t>
            </a:r>
            <a:pPr algn="ctr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noEffectEventHandler</a:t>
            </a:r>
            <a:endParaRPr lang="en-US" sz="2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29510" y="3499470"/>
            <a:ext cx="242897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b="1" spc="4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/ After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6434870" y="4242420"/>
            <a:ext cx="2292199" cy="1562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0" b="1" spc="-48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</a:t>
            </a:r>
            <a:pPr algn="ctr" indent="0" marL="0">
              <a:lnSpc>
                <a:spcPct val="100000"/>
              </a:lnSpc>
              <a:buNone/>
            </a:pPr>
            <a:r>
              <a:rPr lang="en-US" sz="4500" b="1" spc="-48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件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9118178" y="4566270"/>
            <a:ext cx="838200" cy="914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10386819" y="4242420"/>
            <a:ext cx="1426905" cy="1562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0" b="1" spc="-4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pPr algn="ctr" indent="0" marL="0">
              <a:lnSpc>
                <a:spcPct val="100000"/>
              </a:lnSpc>
              <a:buNone/>
            </a:pPr>
            <a:r>
              <a:rPr lang="en-US" sz="4500" b="1" spc="-4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件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4504354" y="6299820"/>
            <a:ext cx="9279218" cy="5257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Bad Codeを全修正して再スキャン（エラー10 + 警告24 → 0）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2756074"/>
            <a:ext cx="173926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4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ルールとうまく付き合う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238250" y="3394249"/>
            <a:ext cx="17392650" cy="769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ルールは「参考情報」として</a:t>
            </a:r>
            <a:endParaRPr lang="en-US" sz="4800" dirty="0"/>
          </a:p>
        </p:txBody>
      </p:sp>
      <p:sp>
        <p:nvSpPr>
          <p:cNvPr id="4" name="Shape 2"/>
          <p:cNvSpPr/>
          <p:nvPr/>
        </p:nvSpPr>
        <p:spPr>
          <a:xfrm>
            <a:off x="1238250" y="4830589"/>
            <a:ext cx="114300" cy="1143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5" name="Text 3"/>
          <p:cNvSpPr/>
          <p:nvPr/>
        </p:nvSpPr>
        <p:spPr>
          <a:xfrm>
            <a:off x="1581150" y="4659139"/>
            <a:ext cx="4352910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6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すべてを機械的に従わない</a:t>
            </a:r>
            <a:endParaRPr lang="en-US" sz="2625" dirty="0"/>
          </a:p>
        </p:txBody>
      </p:sp>
      <p:sp>
        <p:nvSpPr>
          <p:cNvPr id="6" name="Shape 4"/>
          <p:cNvSpPr/>
          <p:nvPr/>
        </p:nvSpPr>
        <p:spPr>
          <a:xfrm>
            <a:off x="1238250" y="5616401"/>
            <a:ext cx="114300" cy="1143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7" name="Text 5"/>
          <p:cNvSpPr/>
          <p:nvPr/>
        </p:nvSpPr>
        <p:spPr>
          <a:xfrm>
            <a:off x="1581150" y="5444951"/>
            <a:ext cx="10699901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325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noDerivedUseState </a:t>
            </a:r>
            <a:pPr algn="l" indent="0" marL="0">
              <a:lnSpc>
                <a:spcPct val="150000"/>
              </a:lnSpc>
              <a:buNone/>
            </a:pPr>
            <a:r>
              <a:rPr lang="en-US" sz="26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も、意図的な初期値なら妥当なケースがある</a:t>
            </a:r>
            <a:endParaRPr lang="en-US" sz="2625" dirty="0"/>
          </a:p>
        </p:txBody>
      </p:sp>
      <p:sp>
        <p:nvSpPr>
          <p:cNvPr id="8" name="Shape 6"/>
          <p:cNvSpPr/>
          <p:nvPr/>
        </p:nvSpPr>
        <p:spPr>
          <a:xfrm>
            <a:off x="1238250" y="6416501"/>
            <a:ext cx="114300" cy="1143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9" name="Text 7"/>
          <p:cNvSpPr/>
          <p:nvPr/>
        </p:nvSpPr>
        <p:spPr>
          <a:xfrm>
            <a:off x="1581150" y="6245051"/>
            <a:ext cx="8335752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6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「自分のユースケースに適用すべきか」をAIに問う</a:t>
            </a:r>
            <a:endParaRPr lang="en-US" sz="2625" dirty="0"/>
          </a:p>
        </p:txBody>
      </p:sp>
      <p:sp>
        <p:nvSpPr>
          <p:cNvPr id="10" name="Shape 8"/>
          <p:cNvSpPr/>
          <p:nvPr/>
        </p:nvSpPr>
        <p:spPr>
          <a:xfrm>
            <a:off x="1238250" y="7202314"/>
            <a:ext cx="114300" cy="1143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11" name="Text 9"/>
          <p:cNvSpPr/>
          <p:nvPr/>
        </p:nvSpPr>
        <p:spPr>
          <a:xfrm>
            <a:off x="1581150" y="7030864"/>
            <a:ext cx="6215777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6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状況に応じて、採用するかを判断する</a:t>
            </a:r>
            <a:endParaRPr lang="en-US" sz="26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2269331"/>
            <a:ext cx="173926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4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おわりに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238250" y="2907506"/>
            <a:ext cx="16285845" cy="1609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4950" b="1" spc="-99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よく指摘される内容を、 高品質に網羅</a:t>
            </a:r>
            <a:endParaRPr lang="en-US" sz="4950" dirty="0"/>
          </a:p>
        </p:txBody>
      </p:sp>
      <p:sp>
        <p:nvSpPr>
          <p:cNvPr id="4" name="Shape 2"/>
          <p:cNvSpPr/>
          <p:nvPr/>
        </p:nvSpPr>
        <p:spPr>
          <a:xfrm>
            <a:off x="1238250" y="5183981"/>
            <a:ext cx="114300" cy="1143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5" name="Text 3"/>
          <p:cNvSpPr/>
          <p:nvPr/>
        </p:nvSpPr>
        <p:spPr>
          <a:xfrm>
            <a:off x="1581150" y="5012531"/>
            <a:ext cx="9860965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6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レビューで指摘する／されることが、ほぼカバーされている</a:t>
            </a:r>
            <a:endParaRPr lang="en-US" sz="2625" dirty="0"/>
          </a:p>
        </p:txBody>
      </p:sp>
      <p:sp>
        <p:nvSpPr>
          <p:cNvPr id="6" name="Shape 4"/>
          <p:cNvSpPr/>
          <p:nvPr/>
        </p:nvSpPr>
        <p:spPr>
          <a:xfrm>
            <a:off x="1238250" y="5950744"/>
            <a:ext cx="114300" cy="1143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7" name="Text 5"/>
          <p:cNvSpPr/>
          <p:nvPr/>
        </p:nvSpPr>
        <p:spPr>
          <a:xfrm>
            <a:off x="1581150" y="5779294"/>
            <a:ext cx="7910758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6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React公式ドキュメント準拠の、信頼できる設計</a:t>
            </a:r>
            <a:endParaRPr lang="en-US" sz="2625" dirty="0"/>
          </a:p>
        </p:txBody>
      </p:sp>
      <p:sp>
        <p:nvSpPr>
          <p:cNvPr id="8" name="Shape 6"/>
          <p:cNvSpPr/>
          <p:nvPr/>
        </p:nvSpPr>
        <p:spPr>
          <a:xfrm>
            <a:off x="1238250" y="6717506"/>
            <a:ext cx="114300" cy="1143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9" name="Text 7"/>
          <p:cNvSpPr/>
          <p:nvPr/>
        </p:nvSpPr>
        <p:spPr>
          <a:xfrm>
            <a:off x="1581150" y="6546056"/>
            <a:ext cx="9573682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6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本番導入し、CIで</a:t>
            </a:r>
            <a:pPr algn="l" indent="0" marL="0">
              <a:lnSpc>
                <a:spcPct val="150000"/>
              </a:lnSpc>
              <a:buNone/>
            </a:pPr>
            <a:r>
              <a:rPr lang="en-US" sz="2625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スコアの推移</a:t>
            </a:r>
            <a:pPr algn="l" indent="0" marL="0">
              <a:lnSpc>
                <a:spcPct val="150000"/>
              </a:lnSpc>
              <a:buNone/>
            </a:pPr>
            <a:r>
              <a:rPr lang="en-US" sz="26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を追って健全性を可視化したい</a:t>
            </a:r>
            <a:endParaRPr lang="en-US" sz="2625" dirty="0"/>
          </a:p>
        </p:txBody>
      </p:sp>
      <p:sp>
        <p:nvSpPr>
          <p:cNvPr id="10" name="Shape 8"/>
          <p:cNvSpPr/>
          <p:nvPr/>
        </p:nvSpPr>
        <p:spPr>
          <a:xfrm>
            <a:off x="1238250" y="7834313"/>
            <a:ext cx="571500" cy="38100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11" name="Text 9"/>
          <p:cNvSpPr/>
          <p:nvPr/>
        </p:nvSpPr>
        <p:spPr>
          <a:xfrm>
            <a:off x="2000250" y="7689056"/>
            <a:ext cx="5393866" cy="3667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github.com/millionco/react-doctor</a:t>
            </a:r>
            <a:endParaRPr lang="en-US" sz="1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2621310"/>
            <a:ext cx="173926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4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はじめに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238250" y="3259485"/>
            <a:ext cx="17392650" cy="815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100" b="1" spc="-10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欲しかったのは、信頼できるルール</a:t>
            </a:r>
            <a:endParaRPr lang="en-US" sz="5100" dirty="0"/>
          </a:p>
        </p:txBody>
      </p:sp>
      <p:sp>
        <p:nvSpPr>
          <p:cNvPr id="4" name="Shape 2"/>
          <p:cNvSpPr/>
          <p:nvPr/>
        </p:nvSpPr>
        <p:spPr>
          <a:xfrm>
            <a:off x="1238250" y="4741515"/>
            <a:ext cx="114300" cy="1143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5" name="Text 3"/>
          <p:cNvSpPr/>
          <p:nvPr/>
        </p:nvSpPr>
        <p:spPr>
          <a:xfrm>
            <a:off x="1581150" y="4570065"/>
            <a:ext cx="8622901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AI開発で、フロントエンドのコード品質を上げたい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1238250" y="5541615"/>
            <a:ext cx="114300" cy="1143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7" name="Text 5"/>
          <p:cNvSpPr/>
          <p:nvPr/>
        </p:nvSpPr>
        <p:spPr>
          <a:xfrm>
            <a:off x="1581150" y="5370165"/>
            <a:ext cx="9029968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ベストプラクティスを、エージェントに学習させたい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1238250" y="6341715"/>
            <a:ext cx="114300" cy="1143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9" name="Text 7"/>
          <p:cNvSpPr/>
          <p:nvPr/>
        </p:nvSpPr>
        <p:spPr>
          <a:xfrm>
            <a:off x="1581150" y="6170265"/>
            <a:ext cx="6223308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探していて見つけたのが </a:t>
            </a:r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react-doctor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1238250" y="7208490"/>
            <a:ext cx="1628584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最大の関心は「ルールの品質」。粗ければ、むしろ開発の妨げになる。</a:t>
            </a:r>
            <a:endParaRPr lang="en-US" sz="2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2552254"/>
            <a:ext cx="173926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4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react-doctor とは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238250" y="3190429"/>
            <a:ext cx="17392650" cy="815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100" b="1" spc="-10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Reactコードを診断するツール</a:t>
            </a:r>
            <a:endParaRPr lang="en-US" sz="5100" dirty="0"/>
          </a:p>
        </p:txBody>
      </p:sp>
      <p:sp>
        <p:nvSpPr>
          <p:cNvPr id="4" name="Text 2"/>
          <p:cNvSpPr/>
          <p:nvPr/>
        </p:nvSpPr>
        <p:spPr>
          <a:xfrm>
            <a:off x="1238250" y="4539109"/>
            <a:ext cx="372889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1744489" y="4539109"/>
            <a:ext cx="4253456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インストール不要で即実行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1744489" y="5101084"/>
            <a:ext cx="4253456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npx から1コマンドで起動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8686800" y="4539109"/>
            <a:ext cx="372889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9193039" y="4539109"/>
            <a:ext cx="388658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フレームワーク自動検出</a:t>
            </a:r>
            <a:endParaRPr lang="en-US" sz="2550" dirty="0"/>
          </a:p>
        </p:txBody>
      </p:sp>
      <p:sp>
        <p:nvSpPr>
          <p:cNvPr id="9" name="Text 7"/>
          <p:cNvSpPr/>
          <p:nvPr/>
        </p:nvSpPr>
        <p:spPr>
          <a:xfrm>
            <a:off x="9193039" y="5101084"/>
            <a:ext cx="3886580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Next.js / Vite / Remix を判別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238250" y="5829746"/>
            <a:ext cx="372889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1744489" y="5829746"/>
            <a:ext cx="4471601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Rust製Oxlintで高速スキャン</a:t>
            </a:r>
            <a:endParaRPr lang="en-US" sz="2550" dirty="0"/>
          </a:p>
        </p:txBody>
      </p:sp>
      <p:sp>
        <p:nvSpPr>
          <p:cNvPr id="12" name="Text 10"/>
          <p:cNvSpPr/>
          <p:nvPr/>
        </p:nvSpPr>
        <p:spPr>
          <a:xfrm>
            <a:off x="1744489" y="6391721"/>
            <a:ext cx="4471601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大規模でも一瞬で完了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8686800" y="5829746"/>
            <a:ext cx="372889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9193039" y="5829746"/>
            <a:ext cx="4092528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0〜100の健全性スコア</a:t>
            </a:r>
            <a:endParaRPr lang="en-US" sz="2550" dirty="0"/>
          </a:p>
        </p:txBody>
      </p:sp>
      <p:sp>
        <p:nvSpPr>
          <p:cNvPr id="15" name="Text 13"/>
          <p:cNvSpPr/>
          <p:nvPr/>
        </p:nvSpPr>
        <p:spPr>
          <a:xfrm>
            <a:off x="9193039" y="6391721"/>
            <a:ext cx="4092528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コードベースの健全性を可視化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1238250" y="7348984"/>
            <a:ext cx="17392650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開発元：Million.co（React最適化ライブラリ「Million.js」）</a:t>
            </a:r>
            <a:endParaRPr lang="en-US"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915549" y="4036219"/>
            <a:ext cx="456828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9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</a:t>
            </a:r>
            <a:endParaRPr lang="en-US" sz="9000" dirty="0"/>
          </a:p>
        </p:txBody>
      </p:sp>
      <p:sp>
        <p:nvSpPr>
          <p:cNvPr id="3" name="Text 1"/>
          <p:cNvSpPr/>
          <p:nvPr/>
        </p:nvSpPr>
        <p:spPr>
          <a:xfrm>
            <a:off x="2066694" y="4607719"/>
            <a:ext cx="14154611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4500" b="1" spc="-4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coding agents </a:t>
            </a:r>
            <a:pPr algn="ctr" indent="0" marL="0">
              <a:lnSpc>
                <a:spcPct val="140000"/>
              </a:lnSpc>
              <a:buNone/>
            </a:pPr>
            <a:r>
              <a:rPr lang="en-US" sz="4500" b="1" spc="-4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diagnose and fix </a:t>
            </a:r>
            <a:pPr algn="ctr" indent="0" marL="0">
              <a:lnSpc>
                <a:spcPct val="140000"/>
              </a:lnSpc>
              <a:buNone/>
            </a:pPr>
            <a:r>
              <a:rPr lang="en-US" sz="4500" b="1" spc="-4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React code</a:t>
            </a:r>
            <a:endParaRPr lang="en-US" sz="4500" dirty="0"/>
          </a:p>
        </p:txBody>
      </p:sp>
      <p:sp>
        <p:nvSpPr>
          <p:cNvPr id="4" name="Text 2"/>
          <p:cNvSpPr/>
          <p:nvPr/>
        </p:nvSpPr>
        <p:spPr>
          <a:xfrm>
            <a:off x="7182337" y="5865019"/>
            <a:ext cx="3923251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100" spc="84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react-doctor / Million.co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057079"/>
            <a:ext cx="173926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4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使い方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238250" y="3695254"/>
            <a:ext cx="17392650" cy="815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100" b="1" spc="-10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3つの導入方法</a:t>
            </a:r>
            <a:endParaRPr lang="en-US" sz="5100" dirty="0"/>
          </a:p>
        </p:txBody>
      </p:sp>
      <p:sp>
        <p:nvSpPr>
          <p:cNvPr id="4" name="Text 2"/>
          <p:cNvSpPr/>
          <p:nvPr/>
        </p:nvSpPr>
        <p:spPr>
          <a:xfrm>
            <a:off x="1238250" y="5043934"/>
            <a:ext cx="5518123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ローカル実行</a:t>
            </a:r>
            <a:endParaRPr lang="en-US" sz="2250" dirty="0"/>
          </a:p>
        </p:txBody>
      </p:sp>
      <p:sp>
        <p:nvSpPr>
          <p:cNvPr id="5" name="Text 3"/>
          <p:cNvSpPr/>
          <p:nvPr/>
        </p:nvSpPr>
        <p:spPr>
          <a:xfrm>
            <a:off x="1238250" y="5682109"/>
            <a:ext cx="5518123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1コマンドで即診断</a:t>
            </a:r>
            <a:endParaRPr lang="en-US" sz="2025" dirty="0"/>
          </a:p>
        </p:txBody>
      </p:sp>
      <p:sp>
        <p:nvSpPr>
          <p:cNvPr id="6" name="Shape 4"/>
          <p:cNvSpPr/>
          <p:nvPr/>
        </p:nvSpPr>
        <p:spPr>
          <a:xfrm>
            <a:off x="1238250" y="6277421"/>
            <a:ext cx="5016475" cy="695325"/>
          </a:xfrm>
          <a:prstGeom prst="roundRect">
            <a:avLst>
              <a:gd name="adj" fmla="val 16438"/>
            </a:avLst>
          </a:prstGeom>
          <a:solidFill>
            <a:srgbClr val="282C34"/>
          </a:solidFill>
          <a:ln/>
        </p:spPr>
      </p:sp>
      <p:sp>
        <p:nvSpPr>
          <p:cNvPr id="7" name="Text 5"/>
          <p:cNvSpPr/>
          <p:nvPr/>
        </p:nvSpPr>
        <p:spPr>
          <a:xfrm>
            <a:off x="1466850" y="6486971"/>
            <a:ext cx="4709769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npx react-doctor@latest .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6635725" y="5043934"/>
            <a:ext cx="5518123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AIエージェント</a:t>
            </a:r>
            <a:endParaRPr lang="en-US" sz="2250" dirty="0"/>
          </a:p>
        </p:txBody>
      </p:sp>
      <p:sp>
        <p:nvSpPr>
          <p:cNvPr id="9" name="Text 7"/>
          <p:cNvSpPr/>
          <p:nvPr/>
        </p:nvSpPr>
        <p:spPr>
          <a:xfrm>
            <a:off x="6635725" y="5682109"/>
            <a:ext cx="5518123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/ Cursor にskillを追加</a:t>
            </a:r>
            <a:endParaRPr lang="en-US" sz="2025" dirty="0"/>
          </a:p>
        </p:txBody>
      </p:sp>
      <p:sp>
        <p:nvSpPr>
          <p:cNvPr id="10" name="Shape 8"/>
          <p:cNvSpPr/>
          <p:nvPr/>
        </p:nvSpPr>
        <p:spPr>
          <a:xfrm>
            <a:off x="6635725" y="6277421"/>
            <a:ext cx="5016475" cy="952500"/>
          </a:xfrm>
          <a:prstGeom prst="roundRect">
            <a:avLst>
              <a:gd name="adj" fmla="val 12000"/>
            </a:avLst>
          </a:prstGeom>
          <a:solidFill>
            <a:srgbClr val="282C34"/>
          </a:solidFill>
          <a:ln/>
        </p:spPr>
      </p:sp>
      <p:sp>
        <p:nvSpPr>
          <p:cNvPr id="11" name="Text 9"/>
          <p:cNvSpPr/>
          <p:nvPr/>
        </p:nvSpPr>
        <p:spPr>
          <a:xfrm>
            <a:off x="6864325" y="6486971"/>
            <a:ext cx="4709769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curl </a:t>
            </a:r>
            <a:pPr algn="l" indent="0" marL="0">
              <a:buNone/>
            </a:pPr>
            <a:r>
              <a:rPr lang="en-US" sz="15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-fsSL react.doctor/ install-skill.sh | </a:t>
            </a:r>
            <a:pPr algn="l" indent="0" marL="0">
              <a:buNone/>
            </a:pPr>
            <a:r>
              <a:rPr lang="en-US" sz="15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bash</a:t>
            </a:r>
            <a:endParaRPr lang="en-US" sz="1575" dirty="0"/>
          </a:p>
        </p:txBody>
      </p:sp>
      <p:sp>
        <p:nvSpPr>
          <p:cNvPr id="12" name="Text 10"/>
          <p:cNvSpPr/>
          <p:nvPr/>
        </p:nvSpPr>
        <p:spPr>
          <a:xfrm>
            <a:off x="12033200" y="5043934"/>
            <a:ext cx="5518205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 組み込み</a:t>
            </a:r>
            <a:endParaRPr lang="en-US" sz="2250" dirty="0"/>
          </a:p>
        </p:txBody>
      </p:sp>
      <p:sp>
        <p:nvSpPr>
          <p:cNvPr id="13" name="Text 11"/>
          <p:cNvSpPr/>
          <p:nvPr/>
        </p:nvSpPr>
        <p:spPr>
          <a:xfrm>
            <a:off x="12033200" y="5682109"/>
            <a:ext cx="5518205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Actions でスコアを追跡</a:t>
            </a:r>
            <a:endParaRPr lang="en-US" sz="2025" dirty="0"/>
          </a:p>
        </p:txBody>
      </p:sp>
      <p:sp>
        <p:nvSpPr>
          <p:cNvPr id="14" name="Shape 12"/>
          <p:cNvSpPr/>
          <p:nvPr/>
        </p:nvSpPr>
        <p:spPr>
          <a:xfrm>
            <a:off x="12033200" y="6277421"/>
            <a:ext cx="5016550" cy="952500"/>
          </a:xfrm>
          <a:prstGeom prst="roundRect">
            <a:avLst>
              <a:gd name="adj" fmla="val 12000"/>
            </a:avLst>
          </a:prstGeom>
          <a:solidFill>
            <a:srgbClr val="282C34"/>
          </a:solidFill>
          <a:ln/>
        </p:spPr>
      </p:sp>
      <p:sp>
        <p:nvSpPr>
          <p:cNvPr id="15" name="Text 13"/>
          <p:cNvSpPr/>
          <p:nvPr/>
        </p:nvSpPr>
        <p:spPr>
          <a:xfrm>
            <a:off x="12261800" y="6486971"/>
            <a:ext cx="4709846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uses </a:t>
            </a:r>
            <a:pPr algn="l" indent="0" marL="0">
              <a:buNone/>
            </a:pPr>
            <a:r>
              <a:rPr lang="en-US" sz="15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 millionco/ react-doctor@v1</a:t>
            </a:r>
            <a:endParaRPr lang="en-US" sz="15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344763"/>
            <a:ext cx="44005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4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ルールの全体像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238250" y="3944838"/>
            <a:ext cx="4400550" cy="1466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0" b="1" spc="-45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47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spc="-45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1250" dirty="0"/>
          </a:p>
        </p:txBody>
      </p:sp>
      <p:sp>
        <p:nvSpPr>
          <p:cNvPr id="4" name="Text 2"/>
          <p:cNvSpPr/>
          <p:nvPr/>
        </p:nvSpPr>
        <p:spPr>
          <a:xfrm>
            <a:off x="1238250" y="5487888"/>
            <a:ext cx="440055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11カテゴリのルール</a:t>
            </a:r>
            <a:endParaRPr lang="en-US" sz="2550" dirty="0"/>
          </a:p>
        </p:txBody>
      </p:sp>
      <p:sp>
        <p:nvSpPr>
          <p:cNvPr id="5" name="Text 3"/>
          <p:cNvSpPr/>
          <p:nvPr/>
        </p:nvSpPr>
        <p:spPr>
          <a:xfrm>
            <a:off x="1238250" y="6145113"/>
            <a:ext cx="4120515" cy="83522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v0.0.28 時点。今後さらに拡充予定。</a:t>
            </a:r>
            <a:endParaRPr lang="en-US" sz="2025" dirty="0"/>
          </a:p>
        </p:txBody>
      </p:sp>
      <p:sp>
        <p:nvSpPr>
          <p:cNvPr id="6" name="Shape 4"/>
          <p:cNvSpPr/>
          <p:nvPr/>
        </p:nvSpPr>
        <p:spPr>
          <a:xfrm>
            <a:off x="6096000" y="3929063"/>
            <a:ext cx="3000375" cy="704850"/>
          </a:xfrm>
          <a:prstGeom prst="roundRect">
            <a:avLst>
              <a:gd name="adj" fmla="val 50000"/>
            </a:avLst>
          </a:prstGeom>
          <a:ln w="14288">
            <a:solidFill>
              <a:srgbClr val="3D6B2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357938" y="4095750"/>
            <a:ext cx="2566511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状態管理とエフェクト</a:t>
            </a:r>
            <a:endParaRPr lang="en-US" sz="1950" dirty="0"/>
          </a:p>
        </p:txBody>
      </p:sp>
      <p:sp>
        <p:nvSpPr>
          <p:cNvPr id="8" name="Shape 6"/>
          <p:cNvSpPr/>
          <p:nvPr/>
        </p:nvSpPr>
        <p:spPr>
          <a:xfrm>
            <a:off x="9267825" y="3929063"/>
            <a:ext cx="2252514" cy="704850"/>
          </a:xfrm>
          <a:prstGeom prst="roundRect">
            <a:avLst>
              <a:gd name="adj" fmla="val 50000"/>
            </a:avLst>
          </a:prstGeom>
          <a:ln w="14288">
            <a:solidFill>
              <a:srgbClr val="E3E6E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29763" y="4095750"/>
            <a:ext cx="1804839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パフォーマンス</a:t>
            </a:r>
            <a:endParaRPr lang="en-US" sz="1950" dirty="0"/>
          </a:p>
        </p:txBody>
      </p:sp>
      <p:sp>
        <p:nvSpPr>
          <p:cNvPr id="10" name="Shape 8"/>
          <p:cNvSpPr/>
          <p:nvPr/>
        </p:nvSpPr>
        <p:spPr>
          <a:xfrm>
            <a:off x="11691789" y="3929063"/>
            <a:ext cx="2240161" cy="704850"/>
          </a:xfrm>
          <a:prstGeom prst="roundRect">
            <a:avLst>
              <a:gd name="adj" fmla="val 50000"/>
            </a:avLst>
          </a:prstGeom>
          <a:ln w="14288">
            <a:solidFill>
              <a:srgbClr val="E3E6E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953726" y="4095750"/>
            <a:ext cx="1792486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アーキテクチャ</a:t>
            </a:r>
            <a:endParaRPr lang="en-US" sz="1950" dirty="0"/>
          </a:p>
        </p:txBody>
      </p:sp>
      <p:sp>
        <p:nvSpPr>
          <p:cNvPr id="12" name="Shape 10"/>
          <p:cNvSpPr/>
          <p:nvPr/>
        </p:nvSpPr>
        <p:spPr>
          <a:xfrm>
            <a:off x="14103400" y="3929063"/>
            <a:ext cx="2262411" cy="704850"/>
          </a:xfrm>
          <a:prstGeom prst="roundRect">
            <a:avLst>
              <a:gd name="adj" fmla="val 50000"/>
            </a:avLst>
          </a:prstGeom>
          <a:ln w="14288">
            <a:solidFill>
              <a:srgbClr val="E3E6E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4365337" y="4095750"/>
            <a:ext cx="1814736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バンドルサイズ</a:t>
            </a:r>
            <a:endParaRPr lang="en-US" sz="1950" dirty="0"/>
          </a:p>
        </p:txBody>
      </p:sp>
      <p:sp>
        <p:nvSpPr>
          <p:cNvPr id="14" name="Shape 12"/>
          <p:cNvSpPr/>
          <p:nvPr/>
        </p:nvSpPr>
        <p:spPr>
          <a:xfrm>
            <a:off x="6096000" y="4805363"/>
            <a:ext cx="1994967" cy="690563"/>
          </a:xfrm>
          <a:prstGeom prst="roundRect">
            <a:avLst>
              <a:gd name="adj" fmla="val 50000"/>
            </a:avLst>
          </a:prstGeom>
          <a:ln w="14288">
            <a:solidFill>
              <a:srgbClr val="E3E6E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57938" y="4972050"/>
            <a:ext cx="1547292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セキュリティ</a:t>
            </a:r>
            <a:endParaRPr lang="en-US" sz="1950" dirty="0"/>
          </a:p>
        </p:txBody>
      </p:sp>
      <p:sp>
        <p:nvSpPr>
          <p:cNvPr id="16" name="Shape 14"/>
          <p:cNvSpPr/>
          <p:nvPr/>
        </p:nvSpPr>
        <p:spPr>
          <a:xfrm>
            <a:off x="8262417" y="4805363"/>
            <a:ext cx="1266825" cy="690563"/>
          </a:xfrm>
          <a:prstGeom prst="roundRect">
            <a:avLst>
              <a:gd name="adj" fmla="val 50000"/>
            </a:avLst>
          </a:prstGeom>
          <a:ln w="14288">
            <a:solidFill>
              <a:srgbClr val="E3E6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24354" y="4972050"/>
            <a:ext cx="819150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正確性</a:t>
            </a:r>
            <a:endParaRPr lang="en-US" sz="1950" dirty="0"/>
          </a:p>
        </p:txBody>
      </p:sp>
      <p:sp>
        <p:nvSpPr>
          <p:cNvPr id="18" name="Shape 16"/>
          <p:cNvSpPr/>
          <p:nvPr/>
        </p:nvSpPr>
        <p:spPr>
          <a:xfrm>
            <a:off x="9700692" y="4805363"/>
            <a:ext cx="2532757" cy="690563"/>
          </a:xfrm>
          <a:prstGeom prst="roundRect">
            <a:avLst>
              <a:gd name="adj" fmla="val 50000"/>
            </a:avLst>
          </a:prstGeom>
          <a:ln w="14288">
            <a:solidFill>
              <a:srgbClr val="E3E6E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962629" y="4972050"/>
            <a:ext cx="2085082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JSパフォーマンス</a:t>
            </a:r>
            <a:endParaRPr lang="en-US" sz="1950" dirty="0"/>
          </a:p>
        </p:txBody>
      </p:sp>
      <p:sp>
        <p:nvSpPr>
          <p:cNvPr id="20" name="Shape 18"/>
          <p:cNvSpPr/>
          <p:nvPr/>
        </p:nvSpPr>
        <p:spPr>
          <a:xfrm>
            <a:off x="12404899" y="4805363"/>
            <a:ext cx="1307604" cy="690563"/>
          </a:xfrm>
          <a:prstGeom prst="roundRect">
            <a:avLst>
              <a:gd name="adj" fmla="val 50000"/>
            </a:avLst>
          </a:prstGeom>
          <a:ln w="14288">
            <a:solidFill>
              <a:srgbClr val="E3E6E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2666836" y="4972050"/>
            <a:ext cx="859929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Next.js</a:t>
            </a:r>
            <a:endParaRPr lang="en-US" sz="1950" dirty="0"/>
          </a:p>
        </p:txBody>
      </p:sp>
      <p:sp>
        <p:nvSpPr>
          <p:cNvPr id="22" name="Shape 20"/>
          <p:cNvSpPr/>
          <p:nvPr/>
        </p:nvSpPr>
        <p:spPr>
          <a:xfrm>
            <a:off x="13883953" y="4805363"/>
            <a:ext cx="1961034" cy="690563"/>
          </a:xfrm>
          <a:prstGeom prst="roundRect">
            <a:avLst>
              <a:gd name="adj" fmla="val 50000"/>
            </a:avLst>
          </a:prstGeom>
          <a:ln w="14288">
            <a:solidFill>
              <a:srgbClr val="E3E6E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4145890" y="4972050"/>
            <a:ext cx="1513359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 Native</a:t>
            </a:r>
            <a:endParaRPr lang="en-US" sz="1950" dirty="0"/>
          </a:p>
        </p:txBody>
      </p:sp>
      <p:sp>
        <p:nvSpPr>
          <p:cNvPr id="24" name="Shape 22"/>
          <p:cNvSpPr/>
          <p:nvPr/>
        </p:nvSpPr>
        <p:spPr>
          <a:xfrm>
            <a:off x="6096000" y="5667375"/>
            <a:ext cx="1512019" cy="690563"/>
          </a:xfrm>
          <a:prstGeom prst="roundRect">
            <a:avLst>
              <a:gd name="adj" fmla="val 50000"/>
            </a:avLst>
          </a:prstGeom>
          <a:ln w="14288">
            <a:solidFill>
              <a:srgbClr val="E3E6E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57938" y="5834063"/>
            <a:ext cx="1064344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サーバー</a:t>
            </a:r>
            <a:endParaRPr lang="en-US" sz="1950" dirty="0"/>
          </a:p>
        </p:txBody>
      </p:sp>
      <p:sp>
        <p:nvSpPr>
          <p:cNvPr id="26" name="Shape 24"/>
          <p:cNvSpPr/>
          <p:nvPr/>
        </p:nvSpPr>
        <p:spPr>
          <a:xfrm>
            <a:off x="7779469" y="5667375"/>
            <a:ext cx="1999878" cy="690563"/>
          </a:xfrm>
          <a:prstGeom prst="roundRect">
            <a:avLst>
              <a:gd name="adj" fmla="val 50000"/>
            </a:avLst>
          </a:prstGeom>
          <a:ln w="14288">
            <a:solidFill>
              <a:srgbClr val="E3E6E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041407" y="5834063"/>
            <a:ext cx="1552203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クライアント</a:t>
            </a:r>
            <a:endParaRPr lang="en-US" sz="1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2910855"/>
            <a:ext cx="173926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4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実際に動かしてみた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238250" y="3510930"/>
            <a:ext cx="17392650" cy="769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Bad Codeを診断した結果</a:t>
            </a:r>
            <a:endParaRPr lang="en-US" sz="4800" dirty="0"/>
          </a:p>
        </p:txBody>
      </p:sp>
      <p:sp>
        <p:nvSpPr>
          <p:cNvPr id="4" name="Shape 2"/>
          <p:cNvSpPr/>
          <p:nvPr/>
        </p:nvSpPr>
        <p:spPr>
          <a:xfrm>
            <a:off x="1238250" y="4471020"/>
            <a:ext cx="6842820" cy="681038"/>
          </a:xfrm>
          <a:prstGeom prst="roundRect">
            <a:avLst>
              <a:gd name="adj" fmla="val 16783"/>
            </a:avLst>
          </a:prstGeom>
          <a:solidFill>
            <a:srgbClr val="282C34"/>
          </a:solidFill>
          <a:ln/>
        </p:spPr>
      </p:sp>
      <p:sp>
        <p:nvSpPr>
          <p:cNvPr id="5" name="Text 3"/>
          <p:cNvSpPr/>
          <p:nvPr/>
        </p:nvSpPr>
        <p:spPr>
          <a:xfrm>
            <a:off x="1504950" y="4661520"/>
            <a:ext cx="6514704" cy="3381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npx react-doctor . --yes --offline --verbose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38250" y="5685458"/>
            <a:ext cx="867742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0" dirty="0"/>
          </a:p>
        </p:txBody>
      </p:sp>
      <p:sp>
        <p:nvSpPr>
          <p:cNvPr id="7" name="Text 5"/>
          <p:cNvSpPr/>
          <p:nvPr/>
        </p:nvSpPr>
        <p:spPr>
          <a:xfrm>
            <a:off x="1238250" y="6961808"/>
            <a:ext cx="867742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errors</a:t>
            </a:r>
            <a:endParaRPr lang="en-US" sz="2250" dirty="0"/>
          </a:p>
        </p:txBody>
      </p:sp>
      <p:sp>
        <p:nvSpPr>
          <p:cNvPr id="8" name="Text 6"/>
          <p:cNvSpPr/>
          <p:nvPr/>
        </p:nvSpPr>
        <p:spPr>
          <a:xfrm>
            <a:off x="2791792" y="5685458"/>
            <a:ext cx="1398501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</a:t>
            </a:r>
            <a:endParaRPr lang="en-US" sz="9000" dirty="0"/>
          </a:p>
        </p:txBody>
      </p:sp>
      <p:sp>
        <p:nvSpPr>
          <p:cNvPr id="9" name="Text 7"/>
          <p:cNvSpPr/>
          <p:nvPr/>
        </p:nvSpPr>
        <p:spPr>
          <a:xfrm>
            <a:off x="2791792" y="6961808"/>
            <a:ext cx="1398501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warnings</a:t>
            </a:r>
            <a:endParaRPr lang="en-US" sz="2250" dirty="0"/>
          </a:p>
        </p:txBody>
      </p:sp>
      <p:sp>
        <p:nvSpPr>
          <p:cNvPr id="10" name="Text 8"/>
          <p:cNvSpPr/>
          <p:nvPr/>
        </p:nvSpPr>
        <p:spPr>
          <a:xfrm>
            <a:off x="4825157" y="5685458"/>
            <a:ext cx="1398501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0" dirty="0"/>
          </a:p>
        </p:txBody>
      </p:sp>
      <p:sp>
        <p:nvSpPr>
          <p:cNvPr id="11" name="Text 9"/>
          <p:cNvSpPr/>
          <p:nvPr/>
        </p:nvSpPr>
        <p:spPr>
          <a:xfrm>
            <a:off x="4825157" y="6961808"/>
            <a:ext cx="1398501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files</a:t>
            </a:r>
            <a:endParaRPr lang="en-US" sz="2250" dirty="0"/>
          </a:p>
        </p:txBody>
      </p:sp>
      <p:sp>
        <p:nvSpPr>
          <p:cNvPr id="12" name="Text 10"/>
          <p:cNvSpPr/>
          <p:nvPr/>
        </p:nvSpPr>
        <p:spPr>
          <a:xfrm>
            <a:off x="6858521" y="5771183"/>
            <a:ext cx="2852008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128</a:t>
            </a:r>
            <a:pPr algn="l" indent="0" marL="0">
              <a:lnSpc>
                <a:spcPct val="100000"/>
              </a:lnSpc>
              <a:buNone/>
            </a:pPr>
            <a:r>
              <a:rPr lang="en-US" sz="40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</a:t>
            </a:r>
            <a:endParaRPr lang="en-US" sz="9000" dirty="0"/>
          </a:p>
        </p:txBody>
      </p:sp>
      <p:sp>
        <p:nvSpPr>
          <p:cNvPr id="13" name="Text 11"/>
          <p:cNvSpPr/>
          <p:nvPr/>
        </p:nvSpPr>
        <p:spPr>
          <a:xfrm>
            <a:off x="6858521" y="7047533"/>
            <a:ext cx="2852008" cy="3667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 time</a:t>
            </a:r>
            <a:endParaRPr lang="en-US" sz="2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2717155"/>
            <a:ext cx="1760220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4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状態管理とエフェクト ・ noDerivedStateEffect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143000" y="3298180"/>
            <a:ext cx="17602200" cy="700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350" b="1" spc="-87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派生stateは、レンダー中に計算</a:t>
            </a:r>
            <a:endParaRPr lang="en-US" sz="4350" dirty="0"/>
          </a:p>
        </p:txBody>
      </p:sp>
      <p:sp>
        <p:nvSpPr>
          <p:cNvPr id="4" name="Text 2"/>
          <p:cNvSpPr/>
          <p:nvPr/>
        </p:nvSpPr>
        <p:spPr>
          <a:xfrm>
            <a:off x="1143000" y="4094411"/>
            <a:ext cx="17602200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計算できる値を useEffect + setState で持つと、余分なレンダーが発生する</a:t>
            </a:r>
            <a:endParaRPr lang="en-US" sz="2250" dirty="0"/>
          </a:p>
        </p:txBody>
      </p:sp>
      <p:sp>
        <p:nvSpPr>
          <p:cNvPr id="5" name="Shape 3"/>
          <p:cNvSpPr/>
          <p:nvPr/>
        </p:nvSpPr>
        <p:spPr>
          <a:xfrm>
            <a:off x="1143000" y="4965948"/>
            <a:ext cx="758279" cy="390525"/>
          </a:xfrm>
          <a:prstGeom prst="roundRect">
            <a:avLst>
              <a:gd name="adj" fmla="val 19512"/>
            </a:avLst>
          </a:prstGeom>
          <a:solidFill>
            <a:srgbClr val="3A2326"/>
          </a:solidFill>
          <a:ln/>
        </p:spPr>
      </p:sp>
      <p:sp>
        <p:nvSpPr>
          <p:cNvPr id="6" name="Text 4"/>
          <p:cNvSpPr/>
          <p:nvPr/>
        </p:nvSpPr>
        <p:spPr>
          <a:xfrm>
            <a:off x="1333500" y="5042148"/>
            <a:ext cx="45347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Bad</a:t>
            </a:r>
            <a:endParaRPr lang="en-US" sz="1650" dirty="0"/>
          </a:p>
        </p:txBody>
      </p:sp>
      <p:sp>
        <p:nvSpPr>
          <p:cNvPr id="7" name="Shape 5"/>
          <p:cNvSpPr/>
          <p:nvPr/>
        </p:nvSpPr>
        <p:spPr>
          <a:xfrm>
            <a:off x="1143000" y="5508873"/>
            <a:ext cx="7810500" cy="2060972"/>
          </a:xfrm>
          <a:prstGeom prst="roundRect">
            <a:avLst>
              <a:gd name="adj" fmla="val 6470"/>
            </a:avLst>
          </a:prstGeom>
          <a:solidFill>
            <a:srgbClr val="282C34"/>
          </a:solidFill>
          <a:ln/>
        </p:spPr>
      </p:sp>
      <p:sp>
        <p:nvSpPr>
          <p:cNvPr id="8" name="Text 6"/>
          <p:cNvSpPr/>
          <p:nvPr/>
        </p:nvSpPr>
        <p:spPr>
          <a:xfrm>
            <a:off x="1466850" y="5794623"/>
            <a:ext cx="7397115" cy="1527572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[fullName, 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setFullName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] = 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useState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''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 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useEffect 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(() =&gt; {</a:t>
            </a:r>
            <a:endParaRPr lang="en-US" sz="1725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725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setFullName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(firstName + 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 ' 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+ lastName)</a:t>
            </a:r>
            <a:endParaRPr lang="en-US" sz="1725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}, [firstName, lastName])</a:t>
            </a:r>
            <a:endParaRPr lang="en-US" sz="1725" dirty="0"/>
          </a:p>
        </p:txBody>
      </p:sp>
      <p:sp>
        <p:nvSpPr>
          <p:cNvPr id="9" name="Shape 7"/>
          <p:cNvSpPr/>
          <p:nvPr/>
        </p:nvSpPr>
        <p:spPr>
          <a:xfrm>
            <a:off x="9334500" y="4965948"/>
            <a:ext cx="884039" cy="390525"/>
          </a:xfrm>
          <a:prstGeom prst="roundRect">
            <a:avLst>
              <a:gd name="adj" fmla="val 19512"/>
            </a:avLst>
          </a:prstGeom>
          <a:solidFill>
            <a:srgbClr val="243124"/>
          </a:solidFill>
          <a:ln/>
        </p:spPr>
      </p:sp>
      <p:sp>
        <p:nvSpPr>
          <p:cNvPr id="10" name="Text 8"/>
          <p:cNvSpPr/>
          <p:nvPr/>
        </p:nvSpPr>
        <p:spPr>
          <a:xfrm>
            <a:off x="9525000" y="5042148"/>
            <a:ext cx="57923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Good</a:t>
            </a:r>
            <a:endParaRPr lang="en-US" sz="1650" dirty="0"/>
          </a:p>
        </p:txBody>
      </p:sp>
      <p:sp>
        <p:nvSpPr>
          <p:cNvPr id="11" name="Shape 9"/>
          <p:cNvSpPr/>
          <p:nvPr/>
        </p:nvSpPr>
        <p:spPr>
          <a:xfrm>
            <a:off x="9334500" y="5508873"/>
            <a:ext cx="7810500" cy="1086743"/>
          </a:xfrm>
          <a:prstGeom prst="roundRect">
            <a:avLst>
              <a:gd name="adj" fmla="val 12271"/>
            </a:avLst>
          </a:prstGeom>
          <a:solidFill>
            <a:srgbClr val="282C34"/>
          </a:solidFill>
          <a:ln/>
        </p:spPr>
      </p:sp>
      <p:sp>
        <p:nvSpPr>
          <p:cNvPr id="12" name="Text 10"/>
          <p:cNvSpPr/>
          <p:nvPr/>
        </p:nvSpPr>
        <p:spPr>
          <a:xfrm>
            <a:off x="9658350" y="5794623"/>
            <a:ext cx="7397115" cy="553343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レンダー中に直接計算する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sc-camel-full-name = firstName + 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 '</a:t>
            </a:r>
            <a:pPr algn="l" indent="0" marL="0">
              <a:lnSpc>
                <a:spcPct val="170000"/>
              </a:lnSpc>
              <a:buNone/>
            </a:pPr>
            <a:r>
              <a:rPr lang="en-US" sz="17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+ lastName</a:t>
            </a:r>
            <a:endParaRPr lang="en-US" sz="17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2571304"/>
            <a:ext cx="1760220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4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状態管理とエフェクト ・ noFetchInEffect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143000" y="3152329"/>
            <a:ext cx="17602200" cy="700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350" b="1" spc="-87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useEffect内のfetchをやめる</a:t>
            </a:r>
            <a:endParaRPr lang="en-US" sz="4350" dirty="0"/>
          </a:p>
        </p:txBody>
      </p:sp>
      <p:sp>
        <p:nvSpPr>
          <p:cNvPr id="4" name="Text 2"/>
          <p:cNvSpPr/>
          <p:nvPr/>
        </p:nvSpPr>
        <p:spPr>
          <a:xfrm>
            <a:off x="1143000" y="3948559"/>
            <a:ext cx="17602200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ウォーターフォール・競合状態・開発時の二重実行を回避する</a:t>
            </a:r>
            <a:endParaRPr lang="en-US" sz="2250" dirty="0"/>
          </a:p>
        </p:txBody>
      </p:sp>
      <p:sp>
        <p:nvSpPr>
          <p:cNvPr id="5" name="Shape 3"/>
          <p:cNvSpPr/>
          <p:nvPr/>
        </p:nvSpPr>
        <p:spPr>
          <a:xfrm>
            <a:off x="1143000" y="4820096"/>
            <a:ext cx="758279" cy="390525"/>
          </a:xfrm>
          <a:prstGeom prst="roundRect">
            <a:avLst>
              <a:gd name="adj" fmla="val 19512"/>
            </a:avLst>
          </a:prstGeom>
          <a:solidFill>
            <a:srgbClr val="3A2326"/>
          </a:solidFill>
          <a:ln/>
        </p:spPr>
      </p:sp>
      <p:sp>
        <p:nvSpPr>
          <p:cNvPr id="6" name="Text 4"/>
          <p:cNvSpPr/>
          <p:nvPr/>
        </p:nvSpPr>
        <p:spPr>
          <a:xfrm>
            <a:off x="1333500" y="4896296"/>
            <a:ext cx="45347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Bad</a:t>
            </a:r>
            <a:endParaRPr lang="en-US" sz="1650" dirty="0"/>
          </a:p>
        </p:txBody>
      </p:sp>
      <p:sp>
        <p:nvSpPr>
          <p:cNvPr id="7" name="Shape 5"/>
          <p:cNvSpPr/>
          <p:nvPr/>
        </p:nvSpPr>
        <p:spPr>
          <a:xfrm>
            <a:off x="1143000" y="5363021"/>
            <a:ext cx="7810500" cy="2352601"/>
          </a:xfrm>
          <a:prstGeom prst="roundRect">
            <a:avLst>
              <a:gd name="adj" fmla="val 5668"/>
            </a:avLst>
          </a:prstGeom>
          <a:solidFill>
            <a:srgbClr val="282C34"/>
          </a:solidFill>
          <a:ln/>
        </p:spPr>
      </p:sp>
      <p:sp>
        <p:nvSpPr>
          <p:cNvPr id="8" name="Text 6"/>
          <p:cNvSpPr/>
          <p:nvPr/>
        </p:nvSpPr>
        <p:spPr>
          <a:xfrm>
            <a:off x="1466850" y="5648771"/>
            <a:ext cx="7397115" cy="1819201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useEffect 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(() =&gt; {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fetch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'/api/users' 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. 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then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(res =&gt; res.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json 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())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. 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then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(data =&gt; 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setUsers 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(data))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}, [])</a:t>
            </a:r>
            <a:endParaRPr lang="en-US" sz="1650" dirty="0"/>
          </a:p>
        </p:txBody>
      </p:sp>
      <p:sp>
        <p:nvSpPr>
          <p:cNvPr id="9" name="Shape 7"/>
          <p:cNvSpPr/>
          <p:nvPr/>
        </p:nvSpPr>
        <p:spPr>
          <a:xfrm>
            <a:off x="9334500" y="4820096"/>
            <a:ext cx="884039" cy="390525"/>
          </a:xfrm>
          <a:prstGeom prst="roundRect">
            <a:avLst>
              <a:gd name="adj" fmla="val 19512"/>
            </a:avLst>
          </a:prstGeom>
          <a:solidFill>
            <a:srgbClr val="243124"/>
          </a:solidFill>
          <a:ln/>
        </p:spPr>
      </p:sp>
      <p:sp>
        <p:nvSpPr>
          <p:cNvPr id="10" name="Text 8"/>
          <p:cNvSpPr/>
          <p:nvPr/>
        </p:nvSpPr>
        <p:spPr>
          <a:xfrm>
            <a:off x="9525000" y="4896296"/>
            <a:ext cx="57923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Good</a:t>
            </a:r>
            <a:endParaRPr lang="en-US" sz="1650" dirty="0"/>
          </a:p>
        </p:txBody>
      </p:sp>
      <p:sp>
        <p:nvSpPr>
          <p:cNvPr id="11" name="Shape 9"/>
          <p:cNvSpPr/>
          <p:nvPr/>
        </p:nvSpPr>
        <p:spPr>
          <a:xfrm>
            <a:off x="9334500" y="5363021"/>
            <a:ext cx="7810500" cy="1996380"/>
          </a:xfrm>
          <a:prstGeom prst="roundRect">
            <a:avLst>
              <a:gd name="adj" fmla="val 6680"/>
            </a:avLst>
          </a:prstGeom>
          <a:solidFill>
            <a:srgbClr val="282C34"/>
          </a:solidFill>
          <a:ln/>
        </p:spPr>
      </p:sp>
      <p:sp>
        <p:nvSpPr>
          <p:cNvPr id="12" name="Text 10"/>
          <p:cNvSpPr/>
          <p:nvPr/>
        </p:nvSpPr>
        <p:spPr>
          <a:xfrm>
            <a:off x="9658350" y="5648771"/>
            <a:ext cx="7397115" cy="1462980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react-query に任せる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{ data: users } = 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useQuery 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({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queryKey: [ 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'users' 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],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queryFn: () =&gt;  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fetch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'/api/users' </a:t>
            </a:r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),</a:t>
            </a:r>
            <a:endParaRPr lang="en-US" sz="16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})</a:t>
            </a:r>
            <a:endParaRPr lang="en-US" sz="1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2026-06-21T08:49:32Z</dcterms:created>
  <dcterms:modified xsi:type="dcterms:W3CDTF">2026-06-21T08:49:32Z</dcterms:modified>
</cp:coreProperties>
</file>