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notesMasterIdLst>
    <p:notesMasterId r:id="rId13"/>
  </p:notesMasterIdLst>
  <p:sldSz cx="18288000" cy="10287000"/>
  <p:notesSz cx="10287000" cy="18288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notesMaster" Target="notesMasters/notesMaster1.xml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導入。よく『運良いよね』と言われるが、自分では実感がない。これは運そのものではなく、運の扱い方の話。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このデッキのメインメッセージ。運は変えられないが、運の扱い方は変えられる。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続けたい4つ。試行回数を増やす、失敗を運で終わらせない、小さな当たりを数える、楽しみを見つける。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場面を聞くと思い当たることもある。だが、普通にうまくいかなかった時も多い。この違和感から考え始めた。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印象とは裏腹に、うまくいかなかったことも多い。おみくじは凶を2年連続、新幹線も2時間立った。それでも印象が残るのはなぜか。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ランダムなくじを100回引いても、運の良し悪しで大きな差は出ない。あるのは確率の揺らぎだけ。問題は運そのものではない。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問題は運そのものではなく、その見え方と扱い方にある。ここからが本題。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運が良く見える人は失敗を運で終わらせない。凶は引き直す、空いた時間を選ぶ。運を待つのではなく確率を少し調整する。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小さな出来事を当たりとして数える。天気、コーヒー、早く終わった仕事。違うのは運の総量ではなく、当たりとして数える閾値。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同じ出来事でも意味の付け方は変えられる。待ち時間は読書の時間、トラブルは良い経験。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どんな物語として記憶に残るか。失敗を語れば運が悪い人、前進を語れば運が良い人。運の評価は統計ではなく印象。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076523" y="2849687"/>
            <a:ext cx="2134954" cy="3810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buNone/>
            </a:pPr>
            <a:r>
              <a:rPr lang="en-US" sz="1800" b="1" spc="396" kern="0" dirty="0">
                <a:solidFill>
                  <a:srgbClr val="3D6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マインドセット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9650" y="3611687"/>
            <a:ext cx="7308626" cy="226918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lnSpc>
                <a:spcPct val="122000"/>
              </a:lnSpc>
              <a:buNone/>
            </a:pPr>
            <a:r>
              <a:rPr lang="en-US" sz="7200" b="1" spc="-216" kern="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「運良いよね」と 言われる話</a:t>
            </a:r>
            <a:endParaRPr lang="en-US" sz="7200" dirty="0"/>
          </a:p>
        </p:txBody>
      </p:sp>
      <p:sp>
        <p:nvSpPr>
          <p:cNvPr id="4" name="Text 2"/>
          <p:cNvSpPr/>
          <p:nvPr/>
        </p:nvSpPr>
        <p:spPr>
          <a:xfrm>
            <a:off x="5946644" y="6299969"/>
            <a:ext cx="6394713" cy="55624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lnSpc>
                <a:spcPct val="160000"/>
              </a:lnSpc>
              <a:buNone/>
            </a:pPr>
            <a:r>
              <a:rPr lang="en-US" sz="255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運そのものではなく、運の“扱い方”の話</a:t>
            </a:r>
            <a:endParaRPr lang="en-US" sz="2550" dirty="0"/>
          </a:p>
        </p:txBody>
      </p:sp>
      <p:sp>
        <p:nvSpPr>
          <p:cNvPr id="5" name="Shape 3"/>
          <p:cNvSpPr/>
          <p:nvPr/>
        </p:nvSpPr>
        <p:spPr>
          <a:xfrm>
            <a:off x="8686800" y="7389614"/>
            <a:ext cx="914400" cy="47625"/>
          </a:xfrm>
          <a:prstGeom prst="roundRect">
            <a:avLst>
              <a:gd name="adj" fmla="val 50000"/>
            </a:avLst>
          </a:prstGeom>
          <a:solidFill>
            <a:srgbClr val="3D6B24"/>
          </a:solidFill>
          <a:ln/>
        </p:spPr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196233" y="3729038"/>
            <a:ext cx="11895534" cy="22479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lnSpc>
                <a:spcPct val="145000"/>
              </a:lnSpc>
              <a:buNone/>
            </a:pPr>
            <a:r>
              <a:rPr lang="en-US" sz="6000" b="1" spc="-180" kern="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運は、変えられない。 でも、運の</a:t>
            </a:r>
            <a:pPr algn="ctr" indent="0" marL="0">
              <a:lnSpc>
                <a:spcPct val="145000"/>
              </a:lnSpc>
              <a:buNone/>
            </a:pPr>
            <a:r>
              <a:rPr lang="en-US" sz="6000" b="1" spc="-180" kern="0" dirty="0">
                <a:solidFill>
                  <a:srgbClr val="3D6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“扱い方”</a:t>
            </a:r>
            <a:pPr algn="ctr" indent="0" marL="0">
              <a:lnSpc>
                <a:spcPct val="145000"/>
              </a:lnSpc>
              <a:buNone/>
            </a:pPr>
            <a:r>
              <a:rPr lang="en-US" sz="6000" b="1" spc="-180" kern="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は変えられる。</a:t>
            </a:r>
            <a:endParaRPr lang="en-US" sz="6000" dirty="0"/>
          </a:p>
        </p:txBody>
      </p:sp>
      <p:sp>
        <p:nvSpPr>
          <p:cNvPr id="3" name="Shape 1"/>
          <p:cNvSpPr/>
          <p:nvPr/>
        </p:nvSpPr>
        <p:spPr>
          <a:xfrm>
            <a:off x="8686800" y="6510338"/>
            <a:ext cx="914400" cy="47625"/>
          </a:xfrm>
          <a:prstGeom prst="roundRect">
            <a:avLst>
              <a:gd name="adj" fmla="val 50000"/>
            </a:avLst>
          </a:prstGeom>
          <a:solidFill>
            <a:srgbClr val="3D6B24"/>
          </a:solidFill>
          <a:ln/>
        </p:spPr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238250" y="2891879"/>
            <a:ext cx="1155204" cy="3810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800" b="1" spc="324" kern="0" dirty="0">
                <a:solidFill>
                  <a:srgbClr val="3D6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さいごに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1238250" y="3539579"/>
            <a:ext cx="3942896" cy="83053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30000"/>
              </a:lnSpc>
              <a:buNone/>
            </a:pPr>
            <a:r>
              <a:rPr lang="en-US" sz="4800" b="1" spc="-96" kern="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続けたいこと</a:t>
            </a:r>
            <a:endParaRPr lang="en-US" sz="4800" dirty="0"/>
          </a:p>
        </p:txBody>
      </p:sp>
      <p:sp>
        <p:nvSpPr>
          <p:cNvPr id="4" name="Text 2"/>
          <p:cNvSpPr/>
          <p:nvPr/>
        </p:nvSpPr>
        <p:spPr>
          <a:xfrm>
            <a:off x="1238250" y="4932090"/>
            <a:ext cx="499988" cy="4762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3D6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01</a:t>
            </a:r>
            <a:endParaRPr lang="en-US" sz="3000" dirty="0"/>
          </a:p>
        </p:txBody>
      </p:sp>
      <p:sp>
        <p:nvSpPr>
          <p:cNvPr id="5" name="Text 3"/>
          <p:cNvSpPr/>
          <p:nvPr/>
        </p:nvSpPr>
        <p:spPr>
          <a:xfrm>
            <a:off x="1890638" y="4903515"/>
            <a:ext cx="3185160" cy="54478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285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試行回数を増やす</a:t>
            </a:r>
            <a:endParaRPr lang="en-US" sz="2850" dirty="0"/>
          </a:p>
        </p:txBody>
      </p:sp>
      <p:sp>
        <p:nvSpPr>
          <p:cNvPr id="6" name="Text 4"/>
          <p:cNvSpPr/>
          <p:nvPr/>
        </p:nvSpPr>
        <p:spPr>
          <a:xfrm>
            <a:off x="9448800" y="4932090"/>
            <a:ext cx="499988" cy="4762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3D6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02</a:t>
            </a:r>
            <a:endParaRPr lang="en-US" sz="3000" dirty="0"/>
          </a:p>
        </p:txBody>
      </p:sp>
      <p:sp>
        <p:nvSpPr>
          <p:cNvPr id="7" name="Text 5"/>
          <p:cNvSpPr/>
          <p:nvPr/>
        </p:nvSpPr>
        <p:spPr>
          <a:xfrm>
            <a:off x="10101188" y="4903515"/>
            <a:ext cx="4379595" cy="54478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285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失敗を運で終わらせない</a:t>
            </a:r>
            <a:endParaRPr lang="en-US" sz="2850" dirty="0"/>
          </a:p>
        </p:txBody>
      </p:sp>
      <p:sp>
        <p:nvSpPr>
          <p:cNvPr id="8" name="Text 6"/>
          <p:cNvSpPr/>
          <p:nvPr/>
        </p:nvSpPr>
        <p:spPr>
          <a:xfrm>
            <a:off x="1238250" y="5781675"/>
            <a:ext cx="499988" cy="4762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3D6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03</a:t>
            </a:r>
            <a:endParaRPr lang="en-US" sz="3000" dirty="0"/>
          </a:p>
        </p:txBody>
      </p:sp>
      <p:sp>
        <p:nvSpPr>
          <p:cNvPr id="9" name="Text 7"/>
          <p:cNvSpPr/>
          <p:nvPr/>
        </p:nvSpPr>
        <p:spPr>
          <a:xfrm>
            <a:off x="1890638" y="5753100"/>
            <a:ext cx="3965570" cy="54478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285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小さな当たりを数える</a:t>
            </a:r>
            <a:endParaRPr lang="en-US" sz="2850" dirty="0"/>
          </a:p>
        </p:txBody>
      </p:sp>
      <p:sp>
        <p:nvSpPr>
          <p:cNvPr id="10" name="Text 8"/>
          <p:cNvSpPr/>
          <p:nvPr/>
        </p:nvSpPr>
        <p:spPr>
          <a:xfrm>
            <a:off x="9448800" y="5781675"/>
            <a:ext cx="499988" cy="4762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3D6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04</a:t>
            </a:r>
            <a:endParaRPr lang="en-US" sz="3000" dirty="0"/>
          </a:p>
        </p:txBody>
      </p:sp>
      <p:sp>
        <p:nvSpPr>
          <p:cNvPr id="11" name="Text 9"/>
          <p:cNvSpPr/>
          <p:nvPr/>
        </p:nvSpPr>
        <p:spPr>
          <a:xfrm>
            <a:off x="10101188" y="5753100"/>
            <a:ext cx="3173291" cy="54478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285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楽しみを見つける</a:t>
            </a:r>
            <a:endParaRPr lang="en-US" sz="2850" dirty="0"/>
          </a:p>
        </p:txBody>
      </p:sp>
      <p:sp>
        <p:nvSpPr>
          <p:cNvPr id="12" name="Text 10"/>
          <p:cNvSpPr/>
          <p:nvPr/>
        </p:nvSpPr>
        <p:spPr>
          <a:xfrm>
            <a:off x="1238250" y="6869385"/>
            <a:ext cx="6705600" cy="52573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60000"/>
              </a:lnSpc>
              <a:buNone/>
            </a:pPr>
            <a:r>
              <a:rPr lang="en-US" sz="24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運の扱い方は、変えられるのかもしれない。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238250" y="3276600"/>
            <a:ext cx="1155204" cy="3810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800" b="1" spc="324" kern="0" dirty="0">
                <a:solidFill>
                  <a:srgbClr val="3D6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はじめに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1238250" y="4000500"/>
            <a:ext cx="11768225" cy="19582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5400" b="1" spc="-108" kern="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「運が良いよね」と、よく言われる。 </a:t>
            </a:r>
            <a:pPr algn="l" indent="0" marL="0">
              <a:lnSpc>
                <a:spcPct val="140000"/>
              </a:lnSpc>
              <a:buNone/>
            </a:pPr>
            <a:r>
              <a:rPr lang="en-US" sz="5400" b="1" spc="-108" kern="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自分では、実感がない。</a:t>
            </a:r>
            <a:endParaRPr lang="en-US" sz="5400" dirty="0"/>
          </a:p>
        </p:txBody>
      </p:sp>
      <p:sp>
        <p:nvSpPr>
          <p:cNvPr id="4" name="Text 2"/>
          <p:cNvSpPr/>
          <p:nvPr/>
        </p:nvSpPr>
        <p:spPr>
          <a:xfrm>
            <a:off x="1238250" y="6454080"/>
            <a:ext cx="6038232" cy="55624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60000"/>
              </a:lnSpc>
              <a:buNone/>
            </a:pPr>
            <a:r>
              <a:rPr lang="en-US" sz="255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その印象は、どこから生まれるのか。</a:t>
            </a:r>
            <a:endParaRPr lang="en-US" sz="25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238250" y="2722736"/>
            <a:ext cx="615702" cy="3810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800" b="1" spc="324" kern="0" dirty="0">
                <a:solidFill>
                  <a:srgbClr val="3D6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現実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1238250" y="3370436"/>
            <a:ext cx="10514417" cy="83053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30000"/>
              </a:lnSpc>
              <a:buNone/>
            </a:pPr>
            <a:r>
              <a:rPr lang="en-US" sz="4800" b="1" spc="-96" kern="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うまくいかないことも、少なくない</a:t>
            </a:r>
            <a:endParaRPr lang="en-US" sz="4800" dirty="0"/>
          </a:p>
        </p:txBody>
      </p:sp>
      <p:sp>
        <p:nvSpPr>
          <p:cNvPr id="4" name="Shape 2"/>
          <p:cNvSpPr/>
          <p:nvPr/>
        </p:nvSpPr>
        <p:spPr>
          <a:xfrm>
            <a:off x="1238250" y="4772471"/>
            <a:ext cx="7677150" cy="2753618"/>
          </a:xfrm>
          <a:prstGeom prst="roundRect">
            <a:avLst>
              <a:gd name="adj" fmla="val 5535"/>
            </a:avLst>
          </a:prstGeom>
          <a:solidFill>
            <a:srgbClr val="F6F7F4"/>
          </a:solidFill>
          <a:ln/>
        </p:spPr>
      </p:sp>
      <p:sp>
        <p:nvSpPr>
          <p:cNvPr id="5" name="Text 3"/>
          <p:cNvSpPr/>
          <p:nvPr/>
        </p:nvSpPr>
        <p:spPr>
          <a:xfrm>
            <a:off x="1733550" y="5229671"/>
            <a:ext cx="7355205" cy="4095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950" b="1" dirty="0">
                <a:solidFill>
                  <a:srgbClr val="3D6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おみくじ</a:t>
            </a:r>
            <a:endParaRPr lang="en-US" sz="1950" dirty="0"/>
          </a:p>
        </p:txBody>
      </p:sp>
      <p:sp>
        <p:nvSpPr>
          <p:cNvPr id="6" name="Text 4"/>
          <p:cNvSpPr/>
          <p:nvPr/>
        </p:nvSpPr>
        <p:spPr>
          <a:xfrm>
            <a:off x="1733550" y="5905946"/>
            <a:ext cx="7355205" cy="4667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225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印象 ──「いつも大吉を引く」</a:t>
            </a:r>
            <a:endParaRPr lang="en-US" sz="2250" dirty="0"/>
          </a:p>
        </p:txBody>
      </p:sp>
      <p:sp>
        <p:nvSpPr>
          <p:cNvPr id="7" name="Text 5"/>
          <p:cNvSpPr/>
          <p:nvPr/>
        </p:nvSpPr>
        <p:spPr>
          <a:xfrm>
            <a:off x="1733550" y="6544121"/>
            <a:ext cx="7355205" cy="56286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5000"/>
              </a:lnSpc>
              <a:buNone/>
            </a:pPr>
            <a:r>
              <a:rPr lang="en-US" sz="285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現実 ── 凶を2年連続で引いた</a:t>
            </a:r>
            <a:endParaRPr lang="en-US" sz="2850" dirty="0"/>
          </a:p>
        </p:txBody>
      </p:sp>
      <p:sp>
        <p:nvSpPr>
          <p:cNvPr id="8" name="Shape 6"/>
          <p:cNvSpPr/>
          <p:nvPr/>
        </p:nvSpPr>
        <p:spPr>
          <a:xfrm>
            <a:off x="9372600" y="4772471"/>
            <a:ext cx="7677150" cy="2753618"/>
          </a:xfrm>
          <a:prstGeom prst="roundRect">
            <a:avLst>
              <a:gd name="adj" fmla="val 5535"/>
            </a:avLst>
          </a:prstGeom>
          <a:solidFill>
            <a:srgbClr val="F6F7F4"/>
          </a:solidFill>
          <a:ln/>
        </p:spPr>
      </p:sp>
      <p:sp>
        <p:nvSpPr>
          <p:cNvPr id="9" name="Text 7"/>
          <p:cNvSpPr/>
          <p:nvPr/>
        </p:nvSpPr>
        <p:spPr>
          <a:xfrm>
            <a:off x="9867900" y="5229671"/>
            <a:ext cx="7355205" cy="4095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950" b="1" dirty="0">
                <a:solidFill>
                  <a:srgbClr val="3D6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新幹線</a:t>
            </a:r>
            <a:endParaRPr lang="en-US" sz="1950" dirty="0"/>
          </a:p>
        </p:txBody>
      </p:sp>
      <p:sp>
        <p:nvSpPr>
          <p:cNvPr id="10" name="Text 8"/>
          <p:cNvSpPr/>
          <p:nvPr/>
        </p:nvSpPr>
        <p:spPr>
          <a:xfrm>
            <a:off x="9867900" y="5905946"/>
            <a:ext cx="7355205" cy="4667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225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印象 ──「一緒だと自由席でも座れる」</a:t>
            </a:r>
            <a:endParaRPr lang="en-US" sz="2250" dirty="0"/>
          </a:p>
        </p:txBody>
      </p:sp>
      <p:sp>
        <p:nvSpPr>
          <p:cNvPr id="11" name="Text 9"/>
          <p:cNvSpPr/>
          <p:nvPr/>
        </p:nvSpPr>
        <p:spPr>
          <a:xfrm>
            <a:off x="9867900" y="6544121"/>
            <a:ext cx="7355205" cy="56286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5000"/>
              </a:lnSpc>
              <a:buNone/>
            </a:pPr>
            <a:r>
              <a:rPr lang="en-US" sz="285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現実 ── 2時間立って移動したことも</a:t>
            </a:r>
            <a:endParaRPr lang="en-US" sz="28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238250" y="2858542"/>
            <a:ext cx="12416656" cy="3810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800" b="1" spc="324" kern="0" dirty="0">
                <a:solidFill>
                  <a:srgbClr val="3D6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問い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1238250" y="3506242"/>
            <a:ext cx="11626505" cy="162297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30000"/>
              </a:lnSpc>
              <a:buNone/>
            </a:pPr>
            <a:r>
              <a:rPr lang="en-US" sz="4800" b="1" spc="-96" kern="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そもそも、 運に差はあるのか</a:t>
            </a:r>
            <a:endParaRPr lang="en-US" sz="4800" dirty="0"/>
          </a:p>
        </p:txBody>
      </p:sp>
      <p:sp>
        <p:nvSpPr>
          <p:cNvPr id="4" name="Text 2"/>
          <p:cNvSpPr/>
          <p:nvPr/>
        </p:nvSpPr>
        <p:spPr>
          <a:xfrm>
            <a:off x="1238250" y="5510213"/>
            <a:ext cx="11626505" cy="113913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70000"/>
              </a:lnSpc>
              <a:buNone/>
            </a:pPr>
            <a:r>
              <a:rPr lang="en-US" sz="255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くじを100回引いても、「運が良い人」と「運が悪い人」に大きな差は出ない。</a:t>
            </a:r>
            <a:endParaRPr lang="en-US" sz="2550" dirty="0"/>
          </a:p>
        </p:txBody>
      </p:sp>
      <p:sp>
        <p:nvSpPr>
          <p:cNvPr id="5" name="Text 3"/>
          <p:cNvSpPr/>
          <p:nvPr/>
        </p:nvSpPr>
        <p:spPr>
          <a:xfrm>
            <a:off x="1238250" y="6839843"/>
            <a:ext cx="11626505" cy="58861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70000"/>
              </a:lnSpc>
              <a:buNone/>
            </a:pPr>
            <a:r>
              <a:rPr lang="en-US" sz="255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あるのは、確率の揺らぎだけ。</a:t>
            </a:r>
            <a:endParaRPr lang="en-US" sz="2550" dirty="0"/>
          </a:p>
        </p:txBody>
      </p:sp>
      <p:sp>
        <p:nvSpPr>
          <p:cNvPr id="6" name="Text 4"/>
          <p:cNvSpPr/>
          <p:nvPr/>
        </p:nvSpPr>
        <p:spPr>
          <a:xfrm>
            <a:off x="13100038" y="3781425"/>
            <a:ext cx="4137794" cy="2095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8000" b="1" spc="-720" kern="0" dirty="0">
                <a:solidFill>
                  <a:srgbClr val="3D6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100</a:t>
            </a:r>
            <a:endParaRPr lang="en-US" sz="18000" dirty="0"/>
          </a:p>
        </p:txBody>
      </p:sp>
      <p:sp>
        <p:nvSpPr>
          <p:cNvPr id="7" name="Text 5"/>
          <p:cNvSpPr/>
          <p:nvPr/>
        </p:nvSpPr>
        <p:spPr>
          <a:xfrm>
            <a:off x="13100038" y="5953125"/>
            <a:ext cx="4137794" cy="552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buNone/>
            </a:pPr>
            <a:r>
              <a:rPr lang="en-US" sz="2700" b="1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回引いても、差はわずか</a:t>
            </a:r>
            <a:endParaRPr lang="en-US" sz="2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916930" y="4112865"/>
            <a:ext cx="6454140" cy="6667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lnSpc>
                <a:spcPct val="150000"/>
              </a:lnSpc>
              <a:buNone/>
            </a:pPr>
            <a:r>
              <a:rPr lang="en-US" sz="33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問題は、運そのものではない。</a:t>
            </a:r>
            <a:endParaRPr lang="en-US" sz="3300" dirty="0"/>
          </a:p>
        </p:txBody>
      </p:sp>
      <p:sp>
        <p:nvSpPr>
          <p:cNvPr id="3" name="Text 1"/>
          <p:cNvSpPr/>
          <p:nvPr/>
        </p:nvSpPr>
        <p:spPr>
          <a:xfrm>
            <a:off x="4224817" y="5084415"/>
            <a:ext cx="9838291" cy="112774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lnSpc>
                <a:spcPct val="130000"/>
              </a:lnSpc>
              <a:buNone/>
            </a:pPr>
            <a:r>
              <a:rPr lang="en-US" sz="6600" b="1" spc="-198" kern="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その</a:t>
            </a:r>
            <a:pPr algn="ctr" indent="0" marL="0">
              <a:lnSpc>
                <a:spcPct val="130000"/>
              </a:lnSpc>
              <a:buNone/>
            </a:pPr>
            <a:r>
              <a:rPr lang="en-US" sz="6600" b="1" spc="-198" kern="0" dirty="0">
                <a:solidFill>
                  <a:srgbClr val="3D6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見え方</a:t>
            </a:r>
            <a:pPr algn="ctr" indent="0" marL="0">
              <a:lnSpc>
                <a:spcPct val="130000"/>
              </a:lnSpc>
              <a:buNone/>
            </a:pPr>
            <a:r>
              <a:rPr lang="en-US" sz="6600" b="1" spc="-198" kern="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と、</a:t>
            </a:r>
            <a:pPr algn="ctr" indent="0" marL="0">
              <a:lnSpc>
                <a:spcPct val="130000"/>
              </a:lnSpc>
              <a:buNone/>
            </a:pPr>
            <a:r>
              <a:rPr lang="en-US" sz="6600" b="1" spc="-198" kern="0" dirty="0">
                <a:solidFill>
                  <a:srgbClr val="3D6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扱い方</a:t>
            </a:r>
            <a:pPr algn="ctr" indent="0" marL="0">
              <a:lnSpc>
                <a:spcPct val="130000"/>
              </a:lnSpc>
              <a:buNone/>
            </a:pPr>
            <a:r>
              <a:rPr lang="en-US" sz="6600" b="1" spc="-198" kern="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。</a:t>
            </a:r>
            <a:endParaRPr lang="en-US" sz="6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238250" y="3948112"/>
            <a:ext cx="2933700" cy="4095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950" b="1" spc="195" kern="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運が良く見える人</a:t>
            </a:r>
            <a:endParaRPr lang="en-US" sz="1950" dirty="0"/>
          </a:p>
        </p:txBody>
      </p:sp>
      <p:sp>
        <p:nvSpPr>
          <p:cNvPr id="3" name="Text 1"/>
          <p:cNvSpPr/>
          <p:nvPr/>
        </p:nvSpPr>
        <p:spPr>
          <a:xfrm>
            <a:off x="1238250" y="4395788"/>
            <a:ext cx="2933700" cy="19431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0" b="1" spc="-600" kern="0" dirty="0">
                <a:solidFill>
                  <a:srgbClr val="3D6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01</a:t>
            </a:r>
            <a:endParaRPr lang="en-US" sz="15000" dirty="0"/>
          </a:p>
        </p:txBody>
      </p:sp>
      <p:sp>
        <p:nvSpPr>
          <p:cNvPr id="4" name="Text 2"/>
          <p:cNvSpPr/>
          <p:nvPr/>
        </p:nvSpPr>
        <p:spPr>
          <a:xfrm>
            <a:off x="4762500" y="3391867"/>
            <a:ext cx="12655868" cy="15811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35000"/>
              </a:lnSpc>
              <a:buNone/>
            </a:pPr>
            <a:r>
              <a:rPr lang="en-US" sz="4500" b="1" spc="-90" kern="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失敗を「運が悪い」で 終わらせない</a:t>
            </a:r>
            <a:endParaRPr lang="en-US" sz="4500" dirty="0"/>
          </a:p>
        </p:txBody>
      </p:sp>
      <p:sp>
        <p:nvSpPr>
          <p:cNvPr id="5" name="Text 3"/>
          <p:cNvSpPr/>
          <p:nvPr/>
        </p:nvSpPr>
        <p:spPr>
          <a:xfrm>
            <a:off x="4762500" y="5277817"/>
            <a:ext cx="12655868" cy="58861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70000"/>
              </a:lnSpc>
              <a:buNone/>
            </a:pPr>
            <a:r>
              <a:rPr lang="en-US" sz="255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凶を引いたら、引き直す。空いている時間帯を選ぶ。完全な運任せにはしない。</a:t>
            </a:r>
            <a:endParaRPr lang="en-US" sz="2550" dirty="0"/>
          </a:p>
        </p:txBody>
      </p:sp>
      <p:sp>
        <p:nvSpPr>
          <p:cNvPr id="6" name="Shape 4"/>
          <p:cNvSpPr/>
          <p:nvPr/>
        </p:nvSpPr>
        <p:spPr>
          <a:xfrm>
            <a:off x="4762500" y="6285533"/>
            <a:ext cx="47625" cy="571500"/>
          </a:xfrm>
          <a:prstGeom prst="rect">
            <a:avLst/>
          </a:prstGeom>
          <a:solidFill>
            <a:srgbClr val="3D6B24"/>
          </a:solidFill>
          <a:ln/>
        </p:spPr>
      </p:sp>
      <p:sp>
        <p:nvSpPr>
          <p:cNvPr id="7" name="Text 5"/>
          <p:cNvSpPr/>
          <p:nvPr/>
        </p:nvSpPr>
        <p:spPr>
          <a:xfrm>
            <a:off x="5114925" y="6285533"/>
            <a:ext cx="13163550" cy="609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3000" b="1" dirty="0">
                <a:solidFill>
                  <a:srgbClr val="3D6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“</a:t>
            </a:r>
            <a:pPr algn="l" indent="0" marL="0">
              <a:lnSpc>
                <a:spcPct val="150000"/>
              </a:lnSpc>
              <a:buNone/>
            </a:pPr>
            <a:r>
              <a:rPr lang="en-US" sz="30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運を待つのではなく、確率を少しだけ調整する</a:t>
            </a:r>
            <a:pPr algn="l" indent="0" marL="0">
              <a:lnSpc>
                <a:spcPct val="150000"/>
              </a:lnSpc>
              <a:buNone/>
            </a:pPr>
            <a:r>
              <a:rPr lang="en-US" sz="3000" b="1" dirty="0">
                <a:solidFill>
                  <a:srgbClr val="3D6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”</a:t>
            </a:r>
            <a:endParaRPr lang="en-US" sz="3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238250" y="3948112"/>
            <a:ext cx="2933700" cy="4095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950" b="1" spc="195" kern="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運が良く見える人</a:t>
            </a:r>
            <a:endParaRPr lang="en-US" sz="1950" dirty="0"/>
          </a:p>
        </p:txBody>
      </p:sp>
      <p:sp>
        <p:nvSpPr>
          <p:cNvPr id="3" name="Text 1"/>
          <p:cNvSpPr/>
          <p:nvPr/>
        </p:nvSpPr>
        <p:spPr>
          <a:xfrm>
            <a:off x="1238250" y="4395788"/>
            <a:ext cx="2933700" cy="19431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0" b="1" spc="-600" kern="0" dirty="0">
                <a:solidFill>
                  <a:srgbClr val="3D6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02</a:t>
            </a:r>
            <a:endParaRPr lang="en-US" sz="15000" dirty="0"/>
          </a:p>
        </p:txBody>
      </p:sp>
      <p:sp>
        <p:nvSpPr>
          <p:cNvPr id="4" name="Text 2"/>
          <p:cNvSpPr/>
          <p:nvPr/>
        </p:nvSpPr>
        <p:spPr>
          <a:xfrm>
            <a:off x="4762500" y="3131865"/>
            <a:ext cx="12655868" cy="15811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35000"/>
              </a:lnSpc>
              <a:buNone/>
            </a:pPr>
            <a:r>
              <a:rPr lang="en-US" sz="4500" b="1" spc="-90" kern="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小さなことを “当たり”として数える</a:t>
            </a:r>
            <a:endParaRPr lang="en-US" sz="4500" dirty="0"/>
          </a:p>
        </p:txBody>
      </p:sp>
      <p:sp>
        <p:nvSpPr>
          <p:cNvPr id="5" name="Text 3"/>
          <p:cNvSpPr/>
          <p:nvPr/>
        </p:nvSpPr>
        <p:spPr>
          <a:xfrm>
            <a:off x="4762500" y="5017815"/>
            <a:ext cx="12655868" cy="113913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70000"/>
              </a:lnSpc>
              <a:buNone/>
            </a:pPr>
            <a:r>
              <a:rPr lang="en-US" sz="255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天気の良い日。美味しいコーヒー。早く終わった仕事。「今日はツイてる」と、声に出す。</a:t>
            </a:r>
            <a:endParaRPr lang="en-US" sz="2550" dirty="0"/>
          </a:p>
        </p:txBody>
      </p:sp>
      <p:sp>
        <p:nvSpPr>
          <p:cNvPr id="6" name="Text 4"/>
          <p:cNvSpPr/>
          <p:nvPr/>
        </p:nvSpPr>
        <p:spPr>
          <a:xfrm>
            <a:off x="4762500" y="6537945"/>
            <a:ext cx="13515975" cy="61719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60000"/>
              </a:lnSpc>
              <a:buNone/>
            </a:pPr>
            <a:r>
              <a:rPr lang="en-US" sz="285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違うのは運の総量ではなく、</a:t>
            </a:r>
            <a:pPr algn="l" indent="0" marL="0">
              <a:lnSpc>
                <a:spcPct val="160000"/>
              </a:lnSpc>
              <a:buNone/>
            </a:pPr>
            <a:r>
              <a:rPr lang="en-US" sz="2850" b="1" dirty="0">
                <a:solidFill>
                  <a:srgbClr val="3D6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当たりとして数える閾値</a:t>
            </a:r>
            <a:pPr algn="l" indent="0" marL="0">
              <a:lnSpc>
                <a:spcPct val="160000"/>
              </a:lnSpc>
              <a:buNone/>
            </a:pPr>
            <a:r>
              <a:rPr lang="en-US" sz="285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。</a:t>
            </a:r>
            <a:endParaRPr lang="en-US" sz="285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238250" y="3948112"/>
            <a:ext cx="2933700" cy="4095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950" b="1" spc="195" kern="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運が良く見える人</a:t>
            </a:r>
            <a:endParaRPr lang="en-US" sz="1950" dirty="0"/>
          </a:p>
        </p:txBody>
      </p:sp>
      <p:sp>
        <p:nvSpPr>
          <p:cNvPr id="3" name="Text 1"/>
          <p:cNvSpPr/>
          <p:nvPr/>
        </p:nvSpPr>
        <p:spPr>
          <a:xfrm>
            <a:off x="1238250" y="4395788"/>
            <a:ext cx="2933700" cy="19431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0" b="1" spc="-600" kern="0" dirty="0">
                <a:solidFill>
                  <a:srgbClr val="3D6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03</a:t>
            </a:r>
            <a:endParaRPr lang="en-US" sz="15000" dirty="0"/>
          </a:p>
        </p:txBody>
      </p:sp>
      <p:sp>
        <p:nvSpPr>
          <p:cNvPr id="4" name="Text 2"/>
          <p:cNvSpPr/>
          <p:nvPr/>
        </p:nvSpPr>
        <p:spPr>
          <a:xfrm>
            <a:off x="4762500" y="3048000"/>
            <a:ext cx="12655868" cy="15811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35000"/>
              </a:lnSpc>
              <a:buNone/>
            </a:pPr>
            <a:r>
              <a:rPr lang="en-US" sz="4500" b="1" spc="-90" kern="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同じ出来事に、 別の意味を見つける</a:t>
            </a:r>
            <a:endParaRPr lang="en-US" sz="4500" dirty="0"/>
          </a:p>
        </p:txBody>
      </p:sp>
      <p:sp>
        <p:nvSpPr>
          <p:cNvPr id="5" name="Text 3"/>
          <p:cNvSpPr/>
          <p:nvPr/>
        </p:nvSpPr>
        <p:spPr>
          <a:xfrm>
            <a:off x="4762500" y="5010150"/>
            <a:ext cx="13515975" cy="5810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27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待ち時間 </a:t>
            </a:r>
            <a:pPr algn="l" indent="0" marL="0">
              <a:lnSpc>
                <a:spcPct val="150000"/>
              </a:lnSpc>
              <a:buNone/>
            </a:pPr>
            <a:r>
              <a:rPr lang="en-US" sz="2700" b="1" dirty="0">
                <a:solidFill>
                  <a:srgbClr val="3D6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 </a:t>
            </a:r>
            <a:pPr algn="l" indent="0" marL="0">
              <a:lnSpc>
                <a:spcPct val="150000"/>
              </a:lnSpc>
              <a:buNone/>
            </a:pPr>
            <a:r>
              <a:rPr lang="en-US" sz="27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読書の時間</a:t>
            </a:r>
            <a:endParaRPr lang="en-US" sz="2700" dirty="0"/>
          </a:p>
        </p:txBody>
      </p:sp>
      <p:sp>
        <p:nvSpPr>
          <p:cNvPr id="6" name="Text 4"/>
          <p:cNvSpPr/>
          <p:nvPr/>
        </p:nvSpPr>
        <p:spPr>
          <a:xfrm>
            <a:off x="4762500" y="5781675"/>
            <a:ext cx="13515975" cy="5810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27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トラブル </a:t>
            </a:r>
            <a:pPr algn="l" indent="0" marL="0">
              <a:lnSpc>
                <a:spcPct val="150000"/>
              </a:lnSpc>
              <a:buNone/>
            </a:pPr>
            <a:r>
              <a:rPr lang="en-US" sz="2700" b="1" dirty="0">
                <a:solidFill>
                  <a:srgbClr val="3D6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 </a:t>
            </a:r>
            <a:pPr algn="l" indent="0" marL="0">
              <a:lnSpc>
                <a:spcPct val="150000"/>
              </a:lnSpc>
              <a:buNone/>
            </a:pPr>
            <a:r>
              <a:rPr lang="en-US" sz="27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良い経験</a:t>
            </a:r>
            <a:endParaRPr lang="en-US" sz="2700" dirty="0"/>
          </a:p>
        </p:txBody>
      </p:sp>
      <p:sp>
        <p:nvSpPr>
          <p:cNvPr id="7" name="Text 5"/>
          <p:cNvSpPr/>
          <p:nvPr/>
        </p:nvSpPr>
        <p:spPr>
          <a:xfrm>
            <a:off x="4762500" y="6743700"/>
            <a:ext cx="12655868" cy="4953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60000"/>
              </a:lnSpc>
              <a:buNone/>
            </a:pPr>
            <a:r>
              <a:rPr lang="en-US" sz="225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出来事は同じでも、意味の付け方は変えられる。</a:t>
            </a:r>
            <a:endParaRPr lang="en-US" sz="225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238250" y="3948112"/>
            <a:ext cx="2933700" cy="4095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950" b="1" spc="195" kern="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運が良く見える人</a:t>
            </a:r>
            <a:endParaRPr lang="en-US" sz="1950" dirty="0"/>
          </a:p>
        </p:txBody>
      </p:sp>
      <p:sp>
        <p:nvSpPr>
          <p:cNvPr id="3" name="Text 1"/>
          <p:cNvSpPr/>
          <p:nvPr/>
        </p:nvSpPr>
        <p:spPr>
          <a:xfrm>
            <a:off x="1238250" y="4395788"/>
            <a:ext cx="2933700" cy="19431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0" b="1" spc="-600" kern="0" dirty="0">
                <a:solidFill>
                  <a:srgbClr val="3D6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04</a:t>
            </a:r>
            <a:endParaRPr lang="en-US" sz="15000" dirty="0"/>
          </a:p>
        </p:txBody>
      </p:sp>
      <p:sp>
        <p:nvSpPr>
          <p:cNvPr id="4" name="Text 2"/>
          <p:cNvSpPr/>
          <p:nvPr/>
        </p:nvSpPr>
        <p:spPr>
          <a:xfrm>
            <a:off x="4762500" y="3072780"/>
            <a:ext cx="12655868" cy="15811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35000"/>
              </a:lnSpc>
              <a:buNone/>
            </a:pPr>
            <a:r>
              <a:rPr lang="en-US" sz="4500" b="1" spc="-90" kern="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どんな物語として、 記憶に残るか</a:t>
            </a:r>
            <a:endParaRPr lang="en-US" sz="4500" dirty="0"/>
          </a:p>
        </p:txBody>
      </p:sp>
      <p:sp>
        <p:nvSpPr>
          <p:cNvPr id="5" name="Text 3"/>
          <p:cNvSpPr/>
          <p:nvPr/>
        </p:nvSpPr>
        <p:spPr>
          <a:xfrm>
            <a:off x="4762500" y="4996830"/>
            <a:ext cx="13515975" cy="5238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255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失敗を語れば、「運が悪い人」。</a:t>
            </a:r>
            <a:endParaRPr lang="en-US" sz="2550" dirty="0"/>
          </a:p>
        </p:txBody>
      </p:sp>
      <p:sp>
        <p:nvSpPr>
          <p:cNvPr id="6" name="Text 4"/>
          <p:cNvSpPr/>
          <p:nvPr/>
        </p:nvSpPr>
        <p:spPr>
          <a:xfrm>
            <a:off x="4762500" y="5692155"/>
            <a:ext cx="13515975" cy="5238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255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小さな前進を語れば、「運が良い人」。</a:t>
            </a:r>
            <a:endParaRPr lang="en-US" sz="2550" dirty="0"/>
          </a:p>
        </p:txBody>
      </p:sp>
      <p:sp>
        <p:nvSpPr>
          <p:cNvPr id="7" name="Text 5"/>
          <p:cNvSpPr/>
          <p:nvPr/>
        </p:nvSpPr>
        <p:spPr>
          <a:xfrm>
            <a:off x="4762500" y="6597030"/>
            <a:ext cx="13515975" cy="61719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60000"/>
              </a:lnSpc>
              <a:buNone/>
            </a:pPr>
            <a:r>
              <a:rPr lang="en-US" sz="285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運の評価は、統計ではなく</a:t>
            </a:r>
            <a:pPr algn="l" indent="0" marL="0">
              <a:lnSpc>
                <a:spcPct val="160000"/>
              </a:lnSpc>
              <a:buNone/>
            </a:pPr>
            <a:r>
              <a:rPr lang="en-US" sz="2850" b="1" dirty="0">
                <a:solidFill>
                  <a:srgbClr val="3D6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印象</a:t>
            </a:r>
            <a:pPr algn="l" indent="0" marL="0">
              <a:lnSpc>
                <a:spcPct val="160000"/>
              </a:lnSpc>
              <a:buNone/>
            </a:pPr>
            <a:r>
              <a:rPr lang="en-US" sz="285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。</a:t>
            </a:r>
            <a:endParaRPr lang="en-US" sz="28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2026-06-21T08:52:08Z</dcterms:created>
  <dcterms:modified xsi:type="dcterms:W3CDTF">2026-06-21T08:52:08Z</dcterms:modified>
</cp:coreProperties>
</file>