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18288000" cy="10287000"/>
  <p:notesSz cx="10287000" cy="18288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記事のMarkdownをClaude APIに通して、Slidev形式のスライドを自動生成するパイプラインを作った話。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レビュー版は警告が減った時だけ採用。減らなければドラフトのまま、というフォールバックが要。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まとめの一文。品質をつくるのは派手なモデルではなく、具体例と2パスの地味な仕掛け。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記事を書いたらコマンド一発。ビルド時にAIは呼ばないのでCI/CDに影響なし。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記事には伝えたい情報がすべて入っている。ならそこからスライドも作れるはず、という興味が出発点だった。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生成・ビルド・表示の3段階。AIが関わるのは最初の生成だけ。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ここが核心。記事をそのまま投げても、出力はブレて品質が安定しない。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プロンプトは5セクション構成。中でも理想形を1枚丸ごと見せる完成例が、品質安定に最も効いた。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リズムとテキスト品質を縛るルール。3連続禁止、合間にstatement/fact、短い箇条書き。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品質担保の核は、生成と検証・レビューの2回のAPI呼び出し。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ドラフト生成→バリデーション→警告があればレビュー→採用判定。改善時だけ採用するフォールバック付き。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枚数・末尾・強調レイアウトの回数・3連続を、配列に展開して機械的にチェックする。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7345717" y="3128590"/>
            <a:ext cx="3596566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b="1" spc="252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CLAUDE CODE / AI活用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071690" y="3852490"/>
            <a:ext cx="10144545" cy="1943844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22000"/>
              </a:lnSpc>
              <a:buNone/>
            </a:pPr>
            <a:r>
              <a:rPr lang="en-US" sz="6150" b="1" spc="-184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記事からスライドを 自動生成する仕組みを作った</a:t>
            </a:r>
            <a:endParaRPr lang="en-US" sz="6150" dirty="0"/>
          </a:p>
        </p:txBody>
      </p:sp>
      <p:sp>
        <p:nvSpPr>
          <p:cNvPr id="4" name="Text 2"/>
          <p:cNvSpPr/>
          <p:nvPr/>
        </p:nvSpPr>
        <p:spPr>
          <a:xfrm>
            <a:off x="4577369" y="6139235"/>
            <a:ext cx="9133188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3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記事のMarkdownを、Claude APIでSlidevスライドへ変換する</a:t>
            </a:r>
            <a:endParaRPr lang="en-US" sz="2325" dirty="0"/>
          </a:p>
        </p:txBody>
      </p:sp>
      <p:sp>
        <p:nvSpPr>
          <p:cNvPr id="5" name="Shape 3"/>
          <p:cNvSpPr/>
          <p:nvPr/>
        </p:nvSpPr>
        <p:spPr>
          <a:xfrm>
            <a:off x="8686800" y="7101260"/>
            <a:ext cx="914400" cy="57150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90600" y="857250"/>
            <a:ext cx="1793748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4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レビューパス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90600" y="1333500"/>
            <a:ext cx="17937480" cy="6324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900" b="1" spc="-7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良くなった時だけ、レビュー版を採用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990600" y="2346945"/>
            <a:ext cx="16306800" cy="7178055"/>
          </a:xfrm>
          <a:prstGeom prst="roundRect">
            <a:avLst>
              <a:gd name="adj" fmla="val 2123"/>
            </a:avLst>
          </a:prstGeom>
          <a:solidFill>
            <a:srgbClr val="282C34"/>
          </a:solidFill>
          <a:ln/>
        </p:spPr>
      </p:sp>
      <p:sp>
        <p:nvSpPr>
          <p:cNvPr id="5" name="Shape 3"/>
          <p:cNvSpPr/>
          <p:nvPr/>
        </p:nvSpPr>
        <p:spPr>
          <a:xfrm>
            <a:off x="990600" y="3004170"/>
            <a:ext cx="16306800" cy="9525"/>
          </a:xfrm>
          <a:prstGeom prst="rect">
            <a:avLst/>
          </a:prstGeom>
          <a:solidFill>
            <a:srgbClr val="3A3F4B"/>
          </a:solidFill>
          <a:ln/>
        </p:spPr>
      </p:sp>
      <p:sp>
        <p:nvSpPr>
          <p:cNvPr id="6" name="Shape 4"/>
          <p:cNvSpPr/>
          <p:nvPr/>
        </p:nvSpPr>
        <p:spPr>
          <a:xfrm>
            <a:off x="1257300" y="2613645"/>
            <a:ext cx="123825" cy="123825"/>
          </a:xfrm>
          <a:prstGeom prst="ellipse">
            <a:avLst/>
          </a:prstGeom>
          <a:solidFill>
            <a:srgbClr val="E06C75"/>
          </a:solidFill>
          <a:ln/>
        </p:spPr>
      </p:sp>
      <p:sp>
        <p:nvSpPr>
          <p:cNvPr id="7" name="Shape 5"/>
          <p:cNvSpPr/>
          <p:nvPr/>
        </p:nvSpPr>
        <p:spPr>
          <a:xfrm>
            <a:off x="1466850" y="2613645"/>
            <a:ext cx="123825" cy="123825"/>
          </a:xfrm>
          <a:prstGeom prst="ellipse">
            <a:avLst/>
          </a:prstGeom>
          <a:solidFill>
            <a:srgbClr val="E5C07B"/>
          </a:solidFill>
          <a:ln/>
        </p:spPr>
      </p:sp>
      <p:sp>
        <p:nvSpPr>
          <p:cNvPr id="8" name="Shape 6"/>
          <p:cNvSpPr/>
          <p:nvPr/>
        </p:nvSpPr>
        <p:spPr>
          <a:xfrm>
            <a:off x="1676400" y="2613645"/>
            <a:ext cx="123825" cy="123825"/>
          </a:xfrm>
          <a:prstGeom prst="ellipse">
            <a:avLst/>
          </a:prstGeom>
          <a:solidFill>
            <a:srgbClr val="98C379"/>
          </a:solidFill>
          <a:ln/>
        </p:spPr>
      </p:sp>
      <p:sp>
        <p:nvSpPr>
          <p:cNvPr id="9" name="Text 7"/>
          <p:cNvSpPr/>
          <p:nvPr/>
        </p:nvSpPr>
        <p:spPr>
          <a:xfrm>
            <a:off x="2019300" y="2537445"/>
            <a:ext cx="1797955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7D859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gen-slides.ts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1333500" y="3299445"/>
            <a:ext cx="16110204" cy="597790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draft =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fixLayout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await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generate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(post));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sc-camel-draft-res =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validate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(draft);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let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final = draft;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reviewed =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fixLayout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await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review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(draft, draftRes.warnings));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sc-camel-review-res =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validate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(reviewed); </a:t>
            </a:r>
            <a:pPr algn="l" indent="0" marL="0">
              <a:lnSpc>
                <a:spcPct val="170000"/>
              </a:lnSpc>
              <a:buNone/>
            </a:pPr>
            <a:r>
              <a:rPr lang="en-US" sz="195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警告が減った時だけ採用（なければドラフトのまま）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 </a:t>
            </a:r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(reviewRes.warnings.length &lt; draftRes.warnings.length) {</a:t>
            </a:r>
            <a:endParaRPr lang="en-US" sz="19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final = reviewed;</a:t>
            </a:r>
            <a:endParaRPr lang="en-US" sz="1950" dirty="0"/>
          </a:p>
          <a:p>
            <a:pPr algn="l" indent="0" marL="0">
              <a:lnSpc>
                <a:spcPct val="170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}</a:t>
            </a:r>
            <a:endParaRPr lang="en-US" sz="195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258253" y="4196730"/>
            <a:ext cx="7771494" cy="193164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42000"/>
              </a:lnSpc>
              <a:buNone/>
            </a:pPr>
            <a:r>
              <a:rPr lang="en-US" sz="5250" b="1" spc="-10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品質をつくるのは、 </a:t>
            </a:r>
            <a:pPr algn="ctr" indent="0" marL="0">
              <a:lnSpc>
                <a:spcPct val="142000"/>
              </a:lnSpc>
              <a:buNone/>
            </a:pPr>
            <a:r>
              <a:rPr lang="en-US" sz="5250" b="1" spc="-10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完成例</a:t>
            </a:r>
            <a:pPr algn="ctr" indent="0" marL="0">
              <a:lnSpc>
                <a:spcPct val="142000"/>
              </a:lnSpc>
              <a:buNone/>
            </a:pPr>
            <a:r>
              <a:rPr lang="en-US" sz="5250" b="1" spc="-10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と、</a:t>
            </a:r>
            <a:pPr algn="ctr" indent="0" marL="0">
              <a:lnSpc>
                <a:spcPct val="142000"/>
              </a:lnSpc>
              <a:buNone/>
            </a:pPr>
            <a:r>
              <a:rPr lang="en-US" sz="5250" b="1" spc="-105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2パスの検証</a:t>
            </a:r>
            <a:pPr algn="ctr" indent="0" marL="0">
              <a:lnSpc>
                <a:spcPct val="142000"/>
              </a:lnSpc>
              <a:buNone/>
            </a:pPr>
            <a:r>
              <a:rPr lang="en-US" sz="5250" b="1" spc="-105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</a:t>
            </a:r>
            <a:endParaRPr lang="en-US" sz="525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735541" y="2715146"/>
            <a:ext cx="816918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b="1" spc="14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まとめ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4543890" y="3248546"/>
            <a:ext cx="9200145" cy="8001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25000"/>
              </a:lnSpc>
              <a:buNone/>
            </a:pPr>
            <a:r>
              <a:rPr lang="en-US" sz="4800" b="1" spc="-96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記事を書いたら、コマンド一発</a:t>
            </a:r>
            <a:endParaRPr lang="en-US" sz="4800" dirty="0"/>
          </a:p>
        </p:txBody>
      </p:sp>
      <p:sp>
        <p:nvSpPr>
          <p:cNvPr id="4" name="Shape 2"/>
          <p:cNvSpPr/>
          <p:nvPr/>
        </p:nvSpPr>
        <p:spPr>
          <a:xfrm>
            <a:off x="6684615" y="4429646"/>
            <a:ext cx="4918770" cy="842963"/>
          </a:xfrm>
          <a:prstGeom prst="roundRect">
            <a:avLst>
              <a:gd name="adj" fmla="val 13559"/>
            </a:avLst>
          </a:prstGeom>
          <a:solidFill>
            <a:srgbClr val="282C34"/>
          </a:solidFill>
          <a:ln/>
        </p:spPr>
      </p:sp>
      <p:sp>
        <p:nvSpPr>
          <p:cNvPr id="5" name="Text 3"/>
          <p:cNvSpPr/>
          <p:nvPr/>
        </p:nvSpPr>
        <p:spPr>
          <a:xfrm>
            <a:off x="7029934" y="4639196"/>
            <a:ext cx="4228133" cy="4619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550" dirty="0">
                <a:solidFill>
                  <a:srgbClr val="7D859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$</a:t>
            </a:r>
            <a:pPr algn="ctr" indent="0" marL="0">
              <a:buNone/>
            </a:pPr>
            <a:r>
              <a:rPr lang="en-US" sz="2550" dirty="0">
                <a:solidFill>
                  <a:srgbClr val="98C379"/>
                </a:solidFill>
                <a:highlight>
                  <a:srgbClr val="282C34"/>
                </a:highlight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pnpm run gen:slides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5698703" y="5806008"/>
            <a:ext cx="381000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6194003" y="5806008"/>
            <a:ext cx="7034823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ビルド時にAIは呼ばない </a:t>
            </a:r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CI/CDへの影響なし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5698703" y="6461299"/>
            <a:ext cx="381000" cy="4933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400" dirty="0"/>
          </a:p>
        </p:txBody>
      </p:sp>
      <p:sp>
        <p:nvSpPr>
          <p:cNvPr id="9" name="Text 7"/>
          <p:cNvSpPr/>
          <p:nvPr/>
        </p:nvSpPr>
        <p:spPr>
          <a:xfrm>
            <a:off x="6194003" y="6461299"/>
            <a:ext cx="4761287" cy="4933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スライドMarkdownは</a:t>
            </a:r>
            <a:pPr algn="l" indent="0" marL="0">
              <a:lnSpc>
                <a:spcPct val="140000"/>
              </a:lnSpc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Gitで管理</a:t>
            </a:r>
            <a:endParaRPr lang="en-US" sz="2400" dirty="0"/>
          </a:p>
        </p:txBody>
      </p:sp>
      <p:sp>
        <p:nvSpPr>
          <p:cNvPr id="10" name="Text 8"/>
          <p:cNvSpPr/>
          <p:nvPr/>
        </p:nvSpPr>
        <p:spPr>
          <a:xfrm>
            <a:off x="5698703" y="7145164"/>
            <a:ext cx="381000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2400" dirty="0"/>
          </a:p>
        </p:txBody>
      </p:sp>
      <p:sp>
        <p:nvSpPr>
          <p:cNvPr id="11" name="Text 9"/>
          <p:cNvSpPr/>
          <p:nvPr/>
        </p:nvSpPr>
        <p:spPr>
          <a:xfrm>
            <a:off x="6194003" y="7145164"/>
            <a:ext cx="6546473" cy="46479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品質は、プロンプト設計と2パス構成に宿る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90600" y="857250"/>
            <a:ext cx="1793748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4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はじめに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90600" y="1371600"/>
            <a:ext cx="1793748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spc="-9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なぜ作ったのか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990600" y="2286000"/>
            <a:ext cx="60960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5" name="Text 3"/>
          <p:cNvSpPr/>
          <p:nvPr/>
        </p:nvSpPr>
        <p:spPr>
          <a:xfrm>
            <a:off x="990600" y="5270227"/>
            <a:ext cx="400050" cy="5076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2550" dirty="0"/>
          </a:p>
        </p:txBody>
      </p:sp>
      <p:sp>
        <p:nvSpPr>
          <p:cNvPr id="6" name="Text 4"/>
          <p:cNvSpPr/>
          <p:nvPr/>
        </p:nvSpPr>
        <p:spPr>
          <a:xfrm>
            <a:off x="1504950" y="5270227"/>
            <a:ext cx="6711494" cy="5076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5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記事に伝えたい情報は、すべて揃っている</a:t>
            </a:r>
            <a:endParaRPr lang="en-US" sz="2550" dirty="0"/>
          </a:p>
        </p:txBody>
      </p:sp>
      <p:sp>
        <p:nvSpPr>
          <p:cNvPr id="7" name="Text 5"/>
          <p:cNvSpPr/>
          <p:nvPr/>
        </p:nvSpPr>
        <p:spPr>
          <a:xfrm>
            <a:off x="990600" y="6025530"/>
            <a:ext cx="400050" cy="5314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2550" dirty="0"/>
          </a:p>
        </p:txBody>
      </p:sp>
      <p:sp>
        <p:nvSpPr>
          <p:cNvPr id="8" name="Text 6"/>
          <p:cNvSpPr/>
          <p:nvPr/>
        </p:nvSpPr>
        <p:spPr>
          <a:xfrm>
            <a:off x="1504950" y="6025530"/>
            <a:ext cx="6394467" cy="53146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5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ならば、そこから</a:t>
            </a:r>
            <a:pPr algn="l" indent="0" marL="0">
              <a:lnSpc>
                <a:spcPct val="145000"/>
              </a:lnSpc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スライドも作れる</a:t>
            </a:r>
            <a:pPr algn="l" indent="0" marL="0">
              <a:lnSpc>
                <a:spcPct val="145000"/>
              </a:lnSpc>
              <a:buNone/>
            </a:pPr>
            <a:r>
              <a:rPr lang="en-US" sz="25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はず</a:t>
            </a:r>
            <a:endParaRPr lang="en-US" sz="2550" dirty="0"/>
          </a:p>
        </p:txBody>
      </p:sp>
      <p:sp>
        <p:nvSpPr>
          <p:cNvPr id="9" name="Text 7"/>
          <p:cNvSpPr/>
          <p:nvPr/>
        </p:nvSpPr>
        <p:spPr>
          <a:xfrm>
            <a:off x="990600" y="6804645"/>
            <a:ext cx="400050" cy="5076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5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</a:t>
            </a:r>
            <a:endParaRPr lang="en-US" sz="2550" dirty="0"/>
          </a:p>
        </p:txBody>
      </p:sp>
      <p:sp>
        <p:nvSpPr>
          <p:cNvPr id="10" name="Text 8"/>
          <p:cNvSpPr/>
          <p:nvPr/>
        </p:nvSpPr>
        <p:spPr>
          <a:xfrm>
            <a:off x="1504950" y="6804645"/>
            <a:ext cx="6412230" cy="50765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5000"/>
              </a:lnSpc>
              <a:buNone/>
            </a:pPr>
            <a:r>
              <a:rPr lang="en-US" sz="255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その興味から、生成パイプラインを構築</a:t>
            </a:r>
            <a:endParaRPr lang="en-US" sz="2550" dirty="0"/>
          </a:p>
        </p:txBody>
      </p:sp>
      <p:sp>
        <p:nvSpPr>
          <p:cNvPr id="11" name="Shape 9"/>
          <p:cNvSpPr/>
          <p:nvPr/>
        </p:nvSpPr>
        <p:spPr>
          <a:xfrm>
            <a:off x="8963025" y="4978747"/>
            <a:ext cx="8334375" cy="2586930"/>
          </a:xfrm>
          <a:prstGeom prst="roundRect">
            <a:avLst>
              <a:gd name="adj" fmla="val 5155"/>
            </a:avLst>
          </a:prstGeom>
          <a:solidFill>
            <a:srgbClr val="F4F7F1"/>
          </a:solidFill>
          <a:ln/>
        </p:spPr>
      </p:sp>
      <p:sp>
        <p:nvSpPr>
          <p:cNvPr id="12" name="Shape 10"/>
          <p:cNvSpPr/>
          <p:nvPr/>
        </p:nvSpPr>
        <p:spPr>
          <a:xfrm>
            <a:off x="8963025" y="4978747"/>
            <a:ext cx="57150" cy="2586930"/>
          </a:xfrm>
          <a:prstGeom prst="rect">
            <a:avLst/>
          </a:prstGeom>
          <a:solidFill>
            <a:srgbClr val="3D6B24"/>
          </a:solidFill>
          <a:ln/>
        </p:spPr>
      </p:sp>
      <p:sp>
        <p:nvSpPr>
          <p:cNvPr id="13" name="Text 11"/>
          <p:cNvSpPr/>
          <p:nvPr/>
        </p:nvSpPr>
        <p:spPr>
          <a:xfrm>
            <a:off x="9439275" y="5435947"/>
            <a:ext cx="7662196" cy="110103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5000"/>
              </a:lnSpc>
              <a:buNone/>
            </a:pPr>
            <a:r>
              <a:rPr lang="en-US" sz="2700" b="1" spc="-27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「記事に情報は全部あるんだから、 そこからスライドも作れるんじゃない？」</a:t>
            </a:r>
            <a:endParaRPr lang="en-US" sz="2700" dirty="0"/>
          </a:p>
        </p:txBody>
      </p:sp>
      <p:sp>
        <p:nvSpPr>
          <p:cNvPr id="14" name="Text 12"/>
          <p:cNvSpPr/>
          <p:nvPr/>
        </p:nvSpPr>
        <p:spPr>
          <a:xfrm>
            <a:off x="9439275" y="6765578"/>
            <a:ext cx="8182928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7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— まず試してみよう、という興味が先だった</a:t>
            </a:r>
            <a:endParaRPr lang="en-US" sz="187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90600" y="857250"/>
            <a:ext cx="1793748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4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全体像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90600" y="1371600"/>
            <a:ext cx="1793748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spc="-9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3段階のパイプライン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990600" y="2286000"/>
            <a:ext cx="60960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5" name="Shape 3"/>
          <p:cNvSpPr/>
          <p:nvPr/>
        </p:nvSpPr>
        <p:spPr>
          <a:xfrm>
            <a:off x="990600" y="3057525"/>
            <a:ext cx="4876800" cy="6467475"/>
          </a:xfrm>
          <a:prstGeom prst="roundRect">
            <a:avLst>
              <a:gd name="adj" fmla="val 3516"/>
            </a:avLst>
          </a:prstGeom>
          <a:solidFill>
            <a:srgbClr val="F4F7F1"/>
          </a:solidFill>
          <a:ln w="9525">
            <a:solidFill>
              <a:srgbClr val="E2E8D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362075" y="3486150"/>
            <a:ext cx="4547235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0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362075" y="3881438"/>
            <a:ext cx="454723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</a:t>
            </a:r>
            <a:endParaRPr lang="en-US" sz="3000" dirty="0"/>
          </a:p>
        </p:txBody>
      </p:sp>
      <p:sp>
        <p:nvSpPr>
          <p:cNvPr id="8" name="Text 6"/>
          <p:cNvSpPr/>
          <p:nvPr/>
        </p:nvSpPr>
        <p:spPr>
          <a:xfrm>
            <a:off x="1362075" y="7862069"/>
            <a:ext cx="4257866" cy="127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記事Markdownを Claude API（2パス）で スライドMarkdownへ</a:t>
            </a:r>
            <a:endParaRPr lang="en-US" sz="2025" dirty="0"/>
          </a:p>
        </p:txBody>
      </p:sp>
      <p:sp>
        <p:nvSpPr>
          <p:cNvPr id="9" name="Text 7"/>
          <p:cNvSpPr/>
          <p:nvPr/>
        </p:nvSpPr>
        <p:spPr>
          <a:xfrm>
            <a:off x="6057900" y="3057525"/>
            <a:ext cx="533400" cy="6505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10" name="Shape 8"/>
          <p:cNvSpPr/>
          <p:nvPr/>
        </p:nvSpPr>
        <p:spPr>
          <a:xfrm>
            <a:off x="6705600" y="3057525"/>
            <a:ext cx="4876800" cy="6467475"/>
          </a:xfrm>
          <a:prstGeom prst="roundRect">
            <a:avLst>
              <a:gd name="adj" fmla="val 3516"/>
            </a:avLst>
          </a:prstGeom>
          <a:solidFill>
            <a:srgbClr val="F4F7F1"/>
          </a:solidFill>
          <a:ln w="9525">
            <a:solidFill>
              <a:srgbClr val="E2E8DA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077075" y="3486150"/>
            <a:ext cx="4547235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0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02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7077075" y="3881438"/>
            <a:ext cx="454723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ビルド</a:t>
            </a:r>
            <a:endParaRPr lang="en-US" sz="3000" dirty="0"/>
          </a:p>
        </p:txBody>
      </p:sp>
      <p:sp>
        <p:nvSpPr>
          <p:cNvPr id="13" name="Text 11"/>
          <p:cNvSpPr/>
          <p:nvPr/>
        </p:nvSpPr>
        <p:spPr>
          <a:xfrm>
            <a:off x="7077075" y="7862069"/>
            <a:ext cx="4257866" cy="127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Slidev CLIで Markdownを 静的SPAへ変換</a:t>
            </a:r>
            <a:endParaRPr lang="en-US" sz="2025" dirty="0"/>
          </a:p>
        </p:txBody>
      </p:sp>
      <p:sp>
        <p:nvSpPr>
          <p:cNvPr id="14" name="Text 12"/>
          <p:cNvSpPr/>
          <p:nvPr/>
        </p:nvSpPr>
        <p:spPr>
          <a:xfrm>
            <a:off x="11772900" y="3057525"/>
            <a:ext cx="533400" cy="6505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ctr">
            <a:normAutofit/>
          </a:bodyPr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600" dirty="0"/>
          </a:p>
        </p:txBody>
      </p:sp>
      <p:sp>
        <p:nvSpPr>
          <p:cNvPr id="15" name="Shape 13"/>
          <p:cNvSpPr/>
          <p:nvPr/>
        </p:nvSpPr>
        <p:spPr>
          <a:xfrm>
            <a:off x="12420600" y="3057525"/>
            <a:ext cx="4876800" cy="6467475"/>
          </a:xfrm>
          <a:prstGeom prst="roundRect">
            <a:avLst>
              <a:gd name="adj" fmla="val 3516"/>
            </a:avLst>
          </a:prstGeom>
          <a:solidFill>
            <a:srgbClr val="F4F7F1"/>
          </a:solidFill>
          <a:ln w="9525">
            <a:solidFill>
              <a:srgbClr val="E2E8DA"/>
            </a:solidFill>
            <a:prstDash val="solid"/>
          </a:ln>
        </p:spPr>
      </p:sp>
      <p:sp>
        <p:nvSpPr>
          <p:cNvPr id="16" name="Text 14"/>
          <p:cNvSpPr/>
          <p:nvPr/>
        </p:nvSpPr>
        <p:spPr>
          <a:xfrm>
            <a:off x="12792075" y="3486150"/>
            <a:ext cx="4547235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08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STEP 03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2792075" y="3881438"/>
            <a:ext cx="4547235" cy="6096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表示</a:t>
            </a:r>
            <a:endParaRPr lang="en-US" sz="3000" dirty="0"/>
          </a:p>
        </p:txBody>
      </p:sp>
      <p:sp>
        <p:nvSpPr>
          <p:cNvPr id="18" name="Text 16"/>
          <p:cNvSpPr/>
          <p:nvPr/>
        </p:nvSpPr>
        <p:spPr>
          <a:xfrm>
            <a:off x="12792075" y="7862069"/>
            <a:ext cx="4257866" cy="1272406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記事ページに iframeとして 埋め込み</a:t>
            </a:r>
            <a:endParaRPr lang="en-US" sz="2025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3807873" y="4156770"/>
            <a:ext cx="10672180" cy="201156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140000"/>
              </a:lnSpc>
              <a:buNone/>
            </a:pPr>
            <a:r>
              <a:rPr lang="en-US" sz="5550" b="1" spc="-111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記事をそのまま投げるだけでは、 </a:t>
            </a:r>
            <a:pPr algn="ctr" indent="0" marL="0">
              <a:lnSpc>
                <a:spcPct val="140000"/>
              </a:lnSpc>
              <a:buNone/>
            </a:pPr>
            <a:r>
              <a:rPr lang="en-US" sz="5550" b="1" spc="-111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品質は安定しない。</a:t>
            </a:r>
            <a:endParaRPr lang="en-US" sz="55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90600" y="857250"/>
            <a:ext cx="1793748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4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品質の鍵 ①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90600" y="1371600"/>
            <a:ext cx="1793748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spc="-9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プロンプトは5つのセクション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990600" y="2286000"/>
            <a:ext cx="60960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5" name="Shape 3"/>
          <p:cNvSpPr/>
          <p:nvPr/>
        </p:nvSpPr>
        <p:spPr>
          <a:xfrm>
            <a:off x="990600" y="3871913"/>
            <a:ext cx="8052718" cy="952500"/>
          </a:xfrm>
          <a:prstGeom prst="roundRect">
            <a:avLst>
              <a:gd name="adj" fmla="val 14000"/>
            </a:avLst>
          </a:prstGeom>
          <a:solidFill>
            <a:srgbClr val="F4F7F1"/>
          </a:solidFill>
          <a:ln w="19050">
            <a:solidFill>
              <a:srgbClr val="3D6B24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295400" y="4217194"/>
            <a:ext cx="330473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01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1759223" y="4119562"/>
            <a:ext cx="990600" cy="4953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400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完成例</a:t>
            </a:r>
            <a:endParaRPr lang="en-US" sz="2400" dirty="0"/>
          </a:p>
        </p:txBody>
      </p:sp>
      <p:sp>
        <p:nvSpPr>
          <p:cNvPr id="8" name="Text 6"/>
          <p:cNvSpPr/>
          <p:nvPr/>
        </p:nvSpPr>
        <p:spPr>
          <a:xfrm>
            <a:off x="7595518" y="4176712"/>
            <a:ext cx="121920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最も効いた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1276350" y="5250656"/>
            <a:ext cx="330473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02</a:t>
            </a:r>
            <a:endParaRPr lang="en-US" sz="1800" dirty="0"/>
          </a:p>
        </p:txBody>
      </p:sp>
      <p:sp>
        <p:nvSpPr>
          <p:cNvPr id="10" name="Text 8"/>
          <p:cNvSpPr/>
          <p:nvPr/>
        </p:nvSpPr>
        <p:spPr>
          <a:xfrm>
            <a:off x="1740173" y="5167313"/>
            <a:ext cx="2923223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3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レイアウトカタログ</a:t>
            </a:r>
            <a:endParaRPr lang="en-US" sz="2325" dirty="0"/>
          </a:p>
        </p:txBody>
      </p:sp>
      <p:sp>
        <p:nvSpPr>
          <p:cNvPr id="11" name="Text 9"/>
          <p:cNvSpPr/>
          <p:nvPr/>
        </p:nvSpPr>
        <p:spPr>
          <a:xfrm>
            <a:off x="1276350" y="6193631"/>
            <a:ext cx="330473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03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740173" y="6110288"/>
            <a:ext cx="1624012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3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構成ルール</a:t>
            </a:r>
            <a:endParaRPr lang="en-US" sz="2325" dirty="0"/>
          </a:p>
        </p:txBody>
      </p:sp>
      <p:sp>
        <p:nvSpPr>
          <p:cNvPr id="13" name="Text 11"/>
          <p:cNvSpPr/>
          <p:nvPr/>
        </p:nvSpPr>
        <p:spPr>
          <a:xfrm>
            <a:off x="1276350" y="7136606"/>
            <a:ext cx="330473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04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1740173" y="7053263"/>
            <a:ext cx="2598420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3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出力フォーマット</a:t>
            </a:r>
            <a:endParaRPr lang="en-US" sz="2325" dirty="0"/>
          </a:p>
        </p:txBody>
      </p:sp>
      <p:sp>
        <p:nvSpPr>
          <p:cNvPr id="15" name="Text 13"/>
          <p:cNvSpPr/>
          <p:nvPr/>
        </p:nvSpPr>
        <p:spPr>
          <a:xfrm>
            <a:off x="1276350" y="8079581"/>
            <a:ext cx="330473" cy="3000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05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740173" y="7996237"/>
            <a:ext cx="1257300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232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禁止事項</a:t>
            </a:r>
            <a:endParaRPr lang="en-US" sz="2325" dirty="0"/>
          </a:p>
        </p:txBody>
      </p:sp>
      <p:sp>
        <p:nvSpPr>
          <p:cNvPr id="17" name="Shape 15"/>
          <p:cNvSpPr/>
          <p:nvPr/>
        </p:nvSpPr>
        <p:spPr>
          <a:xfrm>
            <a:off x="9500518" y="5117827"/>
            <a:ext cx="19050" cy="2232571"/>
          </a:xfrm>
          <a:prstGeom prst="rect">
            <a:avLst/>
          </a:prstGeom>
          <a:solidFill>
            <a:srgbClr val="ECEEE9"/>
          </a:solidFill>
          <a:ln/>
        </p:spPr>
      </p:sp>
      <p:sp>
        <p:nvSpPr>
          <p:cNvPr id="18" name="Text 16"/>
          <p:cNvSpPr/>
          <p:nvPr/>
        </p:nvSpPr>
        <p:spPr>
          <a:xfrm>
            <a:off x="9976768" y="5117827"/>
            <a:ext cx="7540251" cy="11239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850" b="1" spc="-29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理想のスライドを </a:t>
            </a:r>
            <a:pPr algn="l" indent="0" marL="0">
              <a:lnSpc>
                <a:spcPct val="150000"/>
              </a:lnSpc>
              <a:buNone/>
            </a:pPr>
            <a:r>
              <a:rPr lang="en-US" sz="2850" b="1" spc="-29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1枚丸ごと見せる。</a:t>
            </a:r>
            <a:endParaRPr lang="en-US" sz="2850" dirty="0"/>
          </a:p>
        </p:txBody>
      </p:sp>
      <p:sp>
        <p:nvSpPr>
          <p:cNvPr id="19" name="Text 17"/>
          <p:cNvSpPr/>
          <p:nvPr/>
        </p:nvSpPr>
        <p:spPr>
          <a:xfrm>
            <a:off x="9976768" y="6470377"/>
            <a:ext cx="7540251" cy="918121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5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抽象的なルールだけでは出力がブレる。具体例があると、出力形式が安定する。</a:t>
            </a:r>
            <a:endParaRPr lang="en-US" sz="2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90600" y="857250"/>
            <a:ext cx="1793748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4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構成ルール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90600" y="1371600"/>
            <a:ext cx="1793748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spc="-9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出力を縛るルールを、明文化する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990600" y="2286000"/>
            <a:ext cx="60960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5" name="Text 3"/>
          <p:cNvSpPr/>
          <p:nvPr/>
        </p:nvSpPr>
        <p:spPr>
          <a:xfrm>
            <a:off x="990600" y="5302597"/>
            <a:ext cx="248841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2250" dirty="0"/>
          </a:p>
        </p:txBody>
      </p:sp>
      <p:sp>
        <p:nvSpPr>
          <p:cNvPr id="6" name="Text 4"/>
          <p:cNvSpPr/>
          <p:nvPr/>
        </p:nvSpPr>
        <p:spPr>
          <a:xfrm>
            <a:off x="1372791" y="5302597"/>
            <a:ext cx="5378723" cy="5066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7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同じレイアウトを</a:t>
            </a:r>
            <a:pPr algn="l" indent="0" marL="0">
              <a:lnSpc>
                <a:spcPct val="140000"/>
              </a:lnSpc>
              <a:buNone/>
            </a:pPr>
            <a:r>
              <a:rPr lang="en-US" sz="2475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3枚連続させない</a:t>
            </a:r>
            <a:endParaRPr lang="en-US" sz="2475" dirty="0"/>
          </a:p>
        </p:txBody>
      </p:sp>
      <p:sp>
        <p:nvSpPr>
          <p:cNvPr id="7" name="Text 5"/>
          <p:cNvSpPr/>
          <p:nvPr/>
        </p:nvSpPr>
        <p:spPr>
          <a:xfrm>
            <a:off x="9410700" y="5302597"/>
            <a:ext cx="248841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2250" dirty="0"/>
          </a:p>
        </p:txBody>
      </p:sp>
      <p:sp>
        <p:nvSpPr>
          <p:cNvPr id="8" name="Text 6"/>
          <p:cNvSpPr/>
          <p:nvPr/>
        </p:nvSpPr>
        <p:spPr>
          <a:xfrm>
            <a:off x="9792891" y="5302597"/>
            <a:ext cx="5916186" cy="4781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7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情報2〜3枚ごとに強調スライドを挟む</a:t>
            </a:r>
            <a:endParaRPr lang="en-US" sz="2475" dirty="0"/>
          </a:p>
        </p:txBody>
      </p:sp>
      <p:sp>
        <p:nvSpPr>
          <p:cNvPr id="9" name="Text 7"/>
          <p:cNvSpPr/>
          <p:nvPr/>
        </p:nvSpPr>
        <p:spPr>
          <a:xfrm>
            <a:off x="990600" y="6037883"/>
            <a:ext cx="248841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2250" dirty="0"/>
          </a:p>
        </p:txBody>
      </p:sp>
      <p:sp>
        <p:nvSpPr>
          <p:cNvPr id="10" name="Text 8"/>
          <p:cNvSpPr/>
          <p:nvPr/>
        </p:nvSpPr>
        <p:spPr>
          <a:xfrm>
            <a:off x="1372791" y="6037883"/>
            <a:ext cx="4380250" cy="5066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7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箇条書きは</a:t>
            </a:r>
            <a:pPr algn="l" indent="0" marL="0">
              <a:lnSpc>
                <a:spcPct val="140000"/>
              </a:lnSpc>
              <a:buNone/>
            </a:pPr>
            <a:r>
              <a:rPr lang="en-US" sz="2475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1項目15文字以内</a:t>
            </a:r>
            <a:endParaRPr lang="en-US" sz="2475" dirty="0"/>
          </a:p>
        </p:txBody>
      </p:sp>
      <p:sp>
        <p:nvSpPr>
          <p:cNvPr id="11" name="Text 9"/>
          <p:cNvSpPr/>
          <p:nvPr/>
        </p:nvSpPr>
        <p:spPr>
          <a:xfrm>
            <a:off x="9410700" y="6037883"/>
            <a:ext cx="248841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2250" dirty="0"/>
          </a:p>
        </p:txBody>
      </p:sp>
      <p:sp>
        <p:nvSpPr>
          <p:cNvPr id="12" name="Text 10"/>
          <p:cNvSpPr/>
          <p:nvPr/>
        </p:nvSpPr>
        <p:spPr>
          <a:xfrm>
            <a:off x="9792891" y="6037883"/>
            <a:ext cx="3687916" cy="4781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7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1スライド3〜5項目まで</a:t>
            </a:r>
            <a:endParaRPr lang="en-US" sz="2475" dirty="0"/>
          </a:p>
        </p:txBody>
      </p:sp>
      <p:sp>
        <p:nvSpPr>
          <p:cNvPr id="13" name="Text 11"/>
          <p:cNvSpPr/>
          <p:nvPr/>
        </p:nvSpPr>
        <p:spPr>
          <a:xfrm>
            <a:off x="990600" y="6773168"/>
            <a:ext cx="248841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2250" dirty="0"/>
          </a:p>
        </p:txBody>
      </p:sp>
      <p:sp>
        <p:nvSpPr>
          <p:cNvPr id="14" name="Text 12"/>
          <p:cNvSpPr/>
          <p:nvPr/>
        </p:nvSpPr>
        <p:spPr>
          <a:xfrm>
            <a:off x="1372791" y="6773168"/>
            <a:ext cx="3688735" cy="50668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7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コードは</a:t>
            </a:r>
            <a:pPr algn="l" indent="0" marL="0">
              <a:lnSpc>
                <a:spcPct val="140000"/>
              </a:lnSpc>
              <a:buNone/>
            </a:pPr>
            <a:r>
              <a:rPr lang="en-US" sz="2475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5〜12行に抜粋</a:t>
            </a:r>
            <a:endParaRPr lang="en-US" sz="2475" dirty="0"/>
          </a:p>
        </p:txBody>
      </p:sp>
      <p:sp>
        <p:nvSpPr>
          <p:cNvPr id="15" name="Text 13"/>
          <p:cNvSpPr/>
          <p:nvPr/>
        </p:nvSpPr>
        <p:spPr>
          <a:xfrm>
            <a:off x="9410700" y="6773168"/>
            <a:ext cx="248841" cy="4667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225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●</a:t>
            </a:r>
            <a:endParaRPr lang="en-US" sz="2250" dirty="0"/>
          </a:p>
        </p:txBody>
      </p:sp>
      <p:sp>
        <p:nvSpPr>
          <p:cNvPr id="16" name="Text 14"/>
          <p:cNvSpPr/>
          <p:nvPr/>
        </p:nvSpPr>
        <p:spPr>
          <a:xfrm>
            <a:off x="9792891" y="6773168"/>
            <a:ext cx="4131818" cy="47811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40000"/>
              </a:lnSpc>
              <a:buNone/>
            </a:pPr>
            <a:r>
              <a:rPr lang="en-US" sz="2475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推奨パターンも併せて提示</a:t>
            </a:r>
            <a:endParaRPr lang="en-US" sz="247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8376036" y="2988469"/>
            <a:ext cx="1535854" cy="4095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950" b="1" spc="117" kern="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品質の鍵 ②</a:t>
            </a:r>
            <a:endParaRPr lang="en-US" sz="1950" dirty="0"/>
          </a:p>
        </p:txBody>
      </p:sp>
      <p:sp>
        <p:nvSpPr>
          <p:cNvPr id="3" name="Text 1"/>
          <p:cNvSpPr/>
          <p:nvPr/>
        </p:nvSpPr>
        <p:spPr>
          <a:xfrm>
            <a:off x="6705901" y="3436144"/>
            <a:ext cx="1514244" cy="2438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1000" b="1" spc="-840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21000" dirty="0"/>
          </a:p>
        </p:txBody>
      </p:sp>
      <p:sp>
        <p:nvSpPr>
          <p:cNvPr id="4" name="Text 2"/>
          <p:cNvSpPr/>
          <p:nvPr/>
        </p:nvSpPr>
        <p:spPr>
          <a:xfrm>
            <a:off x="8063229" y="4612481"/>
            <a:ext cx="3614328" cy="12954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6600" b="1" spc="-132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パス構成</a:t>
            </a:r>
            <a:endParaRPr lang="en-US" sz="6600" dirty="0"/>
          </a:p>
        </p:txBody>
      </p:sp>
      <p:sp>
        <p:nvSpPr>
          <p:cNvPr id="5" name="Text 3"/>
          <p:cNvSpPr/>
          <p:nvPr/>
        </p:nvSpPr>
        <p:spPr>
          <a:xfrm>
            <a:off x="6918514" y="6250781"/>
            <a:ext cx="4450973" cy="53816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70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 → 検証 → レビュー</a:t>
            </a:r>
            <a:endParaRPr lang="en-US" sz="2700" dirty="0"/>
          </a:p>
        </p:txBody>
      </p:sp>
      <p:sp>
        <p:nvSpPr>
          <p:cNvPr id="6" name="Text 4"/>
          <p:cNvSpPr/>
          <p:nvPr/>
        </p:nvSpPr>
        <p:spPr>
          <a:xfrm>
            <a:off x="6953875" y="6922294"/>
            <a:ext cx="4380250" cy="414338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025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一度のAPI呼び出しで終わらせない</a:t>
            </a:r>
            <a:endParaRPr lang="en-US" sz="20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90600" y="857250"/>
            <a:ext cx="1793748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4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2パスの流れ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90600" y="1371600"/>
            <a:ext cx="17937480" cy="7239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4500" b="1" spc="-90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生成 → 検証 → レビュー</a:t>
            </a:r>
            <a:endParaRPr lang="en-US" sz="4500" dirty="0"/>
          </a:p>
        </p:txBody>
      </p:sp>
      <p:sp>
        <p:nvSpPr>
          <p:cNvPr id="4" name="Shape 2"/>
          <p:cNvSpPr/>
          <p:nvPr/>
        </p:nvSpPr>
        <p:spPr>
          <a:xfrm>
            <a:off x="990600" y="2286000"/>
            <a:ext cx="609600" cy="47625"/>
          </a:xfrm>
          <a:prstGeom prst="roundRect">
            <a:avLst>
              <a:gd name="adj" fmla="val 50000"/>
            </a:avLst>
          </a:prstGeom>
          <a:solidFill>
            <a:srgbClr val="3D6B24"/>
          </a:solidFill>
          <a:ln/>
        </p:spPr>
      </p:sp>
      <p:sp>
        <p:nvSpPr>
          <p:cNvPr id="5" name="Shape 3"/>
          <p:cNvSpPr/>
          <p:nvPr/>
        </p:nvSpPr>
        <p:spPr>
          <a:xfrm>
            <a:off x="990600" y="3095625"/>
            <a:ext cx="3567113" cy="1643063"/>
          </a:xfrm>
          <a:prstGeom prst="roundRect">
            <a:avLst>
              <a:gd name="adj" fmla="val 9275"/>
            </a:avLst>
          </a:prstGeom>
          <a:solidFill>
            <a:srgbClr val="F4F7F1"/>
          </a:solidFill>
          <a:ln w="9525">
            <a:solidFill>
              <a:srgbClr val="E2E8DA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1074182" y="3467100"/>
            <a:ext cx="3399949" cy="5095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75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ドラフト生成</a:t>
            </a:r>
            <a:endParaRPr lang="en-US" sz="2475" dirty="0"/>
          </a:p>
        </p:txBody>
      </p:sp>
      <p:sp>
        <p:nvSpPr>
          <p:cNvPr id="7" name="Text 5"/>
          <p:cNvSpPr/>
          <p:nvPr/>
        </p:nvSpPr>
        <p:spPr>
          <a:xfrm>
            <a:off x="1074182" y="4033837"/>
            <a:ext cx="339994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1回目のAPI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4710113" y="3698081"/>
            <a:ext cx="45720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5243513" y="3095625"/>
            <a:ext cx="3567113" cy="1643063"/>
          </a:xfrm>
          <a:prstGeom prst="roundRect">
            <a:avLst>
              <a:gd name="adj" fmla="val 9275"/>
            </a:avLst>
          </a:prstGeom>
          <a:solidFill>
            <a:srgbClr val="F4F7F1"/>
          </a:solidFill>
          <a:ln w="9525">
            <a:solidFill>
              <a:srgbClr val="E2E8DA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327094" y="3467100"/>
            <a:ext cx="3399949" cy="5095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75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バリデーション</a:t>
            </a:r>
            <a:endParaRPr lang="en-US" sz="2475" dirty="0"/>
          </a:p>
        </p:txBody>
      </p:sp>
      <p:sp>
        <p:nvSpPr>
          <p:cNvPr id="11" name="Text 9"/>
          <p:cNvSpPr/>
          <p:nvPr/>
        </p:nvSpPr>
        <p:spPr>
          <a:xfrm>
            <a:off x="5327094" y="4033837"/>
            <a:ext cx="339994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構造を点検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8963025" y="3698081"/>
            <a:ext cx="45720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000" dirty="0"/>
          </a:p>
        </p:txBody>
      </p:sp>
      <p:sp>
        <p:nvSpPr>
          <p:cNvPr id="13" name="Shape 11"/>
          <p:cNvSpPr/>
          <p:nvPr/>
        </p:nvSpPr>
        <p:spPr>
          <a:xfrm>
            <a:off x="9496425" y="3105150"/>
            <a:ext cx="3548063" cy="1624013"/>
          </a:xfrm>
          <a:prstGeom prst="roundRect">
            <a:avLst>
              <a:gd name="adj" fmla="val 9384"/>
            </a:avLst>
          </a:prstGeom>
          <a:solidFill>
            <a:srgbClr val="3D6B24"/>
          </a:solidFill>
          <a:ln/>
        </p:spPr>
      </p:sp>
      <p:sp>
        <p:nvSpPr>
          <p:cNvPr id="14" name="Text 12"/>
          <p:cNvSpPr/>
          <p:nvPr/>
        </p:nvSpPr>
        <p:spPr>
          <a:xfrm>
            <a:off x="9570482" y="3467100"/>
            <a:ext cx="3399949" cy="5095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75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レビュー</a:t>
            </a:r>
            <a:endParaRPr lang="en-US" sz="2475" dirty="0"/>
          </a:p>
        </p:txBody>
      </p:sp>
      <p:sp>
        <p:nvSpPr>
          <p:cNvPr id="15" name="Text 13"/>
          <p:cNvSpPr/>
          <p:nvPr/>
        </p:nvSpPr>
        <p:spPr>
          <a:xfrm>
            <a:off x="9570482" y="4033837"/>
            <a:ext cx="339994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dirty="0">
                <a:solidFill>
                  <a:srgbClr val="CFE0C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2回目のAPI</a:t>
            </a:r>
            <a:endParaRPr lang="en-US" sz="1800" dirty="0"/>
          </a:p>
        </p:txBody>
      </p:sp>
      <p:sp>
        <p:nvSpPr>
          <p:cNvPr id="16" name="Text 14"/>
          <p:cNvSpPr/>
          <p:nvPr/>
        </p:nvSpPr>
        <p:spPr>
          <a:xfrm>
            <a:off x="13196888" y="3698081"/>
            <a:ext cx="457200" cy="47625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30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3000" dirty="0"/>
          </a:p>
        </p:txBody>
      </p:sp>
      <p:sp>
        <p:nvSpPr>
          <p:cNvPr id="17" name="Shape 15"/>
          <p:cNvSpPr/>
          <p:nvPr/>
        </p:nvSpPr>
        <p:spPr>
          <a:xfrm>
            <a:off x="13730288" y="3095625"/>
            <a:ext cx="3567113" cy="1643063"/>
          </a:xfrm>
          <a:prstGeom prst="roundRect">
            <a:avLst>
              <a:gd name="adj" fmla="val 9275"/>
            </a:avLst>
          </a:prstGeom>
          <a:solidFill>
            <a:srgbClr val="F4F7F1"/>
          </a:solidFill>
          <a:ln w="9525">
            <a:solidFill>
              <a:srgbClr val="E2E8DA"/>
            </a:solidFill>
            <a:prstDash val="solid"/>
          </a:ln>
        </p:spPr>
      </p:sp>
      <p:sp>
        <p:nvSpPr>
          <p:cNvPr id="18" name="Text 16"/>
          <p:cNvSpPr/>
          <p:nvPr/>
        </p:nvSpPr>
        <p:spPr>
          <a:xfrm>
            <a:off x="13813869" y="3467100"/>
            <a:ext cx="3399949" cy="509587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2475" b="1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採用判定</a:t>
            </a:r>
            <a:endParaRPr lang="en-US" sz="2475" dirty="0"/>
          </a:p>
        </p:txBody>
      </p:sp>
      <p:sp>
        <p:nvSpPr>
          <p:cNvPr id="19" name="Text 17"/>
          <p:cNvSpPr/>
          <p:nvPr/>
        </p:nvSpPr>
        <p:spPr>
          <a:xfrm>
            <a:off x="13813869" y="4033837"/>
            <a:ext cx="3399949" cy="37147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ctr" indent="0" marL="0">
              <a:buNone/>
            </a:pPr>
            <a:r>
              <a:rPr lang="en-US" sz="18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良くなった時のみ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990600" y="5233988"/>
            <a:ext cx="8879265" cy="9152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警告がある時だけ </a:t>
            </a:r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レビューを実行し、バリデーションの警告をそのままプロンプトへ渡す</a:t>
            </a:r>
            <a:endParaRPr lang="en-US" sz="2100" dirty="0"/>
          </a:p>
        </p:txBody>
      </p:sp>
      <p:sp>
        <p:nvSpPr>
          <p:cNvPr id="21" name="Shape 19"/>
          <p:cNvSpPr/>
          <p:nvPr/>
        </p:nvSpPr>
        <p:spPr>
          <a:xfrm>
            <a:off x="9992246" y="5233988"/>
            <a:ext cx="19050" cy="877193"/>
          </a:xfrm>
          <a:prstGeom prst="rect">
            <a:avLst/>
          </a:prstGeom>
          <a:solidFill>
            <a:srgbClr val="ECEEE9"/>
          </a:solidFill>
          <a:ln/>
        </p:spPr>
      </p:sp>
      <p:sp>
        <p:nvSpPr>
          <p:cNvPr id="22" name="Text 20"/>
          <p:cNvSpPr/>
          <p:nvPr/>
        </p:nvSpPr>
        <p:spPr>
          <a:xfrm>
            <a:off x="10392296" y="5233988"/>
            <a:ext cx="7124259" cy="915293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改善しなければ</a:t>
            </a:r>
            <a:pPr algn="l" indent="0" marL="0">
              <a:lnSpc>
                <a:spcPct val="160000"/>
              </a:lnSpc>
              <a:buNone/>
            </a:pPr>
            <a:r>
              <a:rPr lang="en-US" sz="2100" b="1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ドラフトのまま採用 </a:t>
            </a:r>
            <a:pPr algn="l" indent="0" marL="0">
              <a:lnSpc>
                <a:spcPct val="160000"/>
              </a:lnSpc>
              <a:buNone/>
            </a:pPr>
            <a:r>
              <a:rPr lang="en-US" sz="2100" dirty="0">
                <a:solidFill>
                  <a:srgbClr val="6B728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。レビューが常に勝つとは限らない</a:t>
            </a:r>
            <a:endParaRPr lang="en-US" sz="2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990600" y="857250"/>
            <a:ext cx="17937480" cy="381000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800" b="1" spc="144" kern="0" dirty="0">
                <a:solidFill>
                  <a:srgbClr val="3D6B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バリデーション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990600" y="1333500"/>
            <a:ext cx="17937480" cy="63244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3900" b="1" spc="-78" kern="0" dirty="0">
                <a:solidFill>
                  <a:srgbClr val="1A1A1A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構造を、コードで機械的に点検する</a:t>
            </a:r>
            <a:endParaRPr lang="en-US" sz="3900" dirty="0"/>
          </a:p>
        </p:txBody>
      </p:sp>
      <p:sp>
        <p:nvSpPr>
          <p:cNvPr id="4" name="Shape 2"/>
          <p:cNvSpPr/>
          <p:nvPr/>
        </p:nvSpPr>
        <p:spPr>
          <a:xfrm>
            <a:off x="990600" y="2346945"/>
            <a:ext cx="16306800" cy="7178055"/>
          </a:xfrm>
          <a:prstGeom prst="roundRect">
            <a:avLst>
              <a:gd name="adj" fmla="val 2123"/>
            </a:avLst>
          </a:prstGeom>
          <a:solidFill>
            <a:srgbClr val="282C34"/>
          </a:solidFill>
          <a:ln/>
        </p:spPr>
      </p:sp>
      <p:sp>
        <p:nvSpPr>
          <p:cNvPr id="5" name="Shape 3"/>
          <p:cNvSpPr/>
          <p:nvPr/>
        </p:nvSpPr>
        <p:spPr>
          <a:xfrm>
            <a:off x="990600" y="3004170"/>
            <a:ext cx="16306800" cy="9525"/>
          </a:xfrm>
          <a:prstGeom prst="rect">
            <a:avLst/>
          </a:prstGeom>
          <a:solidFill>
            <a:srgbClr val="3A3F4B"/>
          </a:solidFill>
          <a:ln/>
        </p:spPr>
      </p:sp>
      <p:sp>
        <p:nvSpPr>
          <p:cNvPr id="6" name="Shape 4"/>
          <p:cNvSpPr/>
          <p:nvPr/>
        </p:nvSpPr>
        <p:spPr>
          <a:xfrm>
            <a:off x="1257300" y="2613645"/>
            <a:ext cx="123825" cy="123825"/>
          </a:xfrm>
          <a:prstGeom prst="ellipse">
            <a:avLst/>
          </a:prstGeom>
          <a:solidFill>
            <a:srgbClr val="E06C75"/>
          </a:solidFill>
          <a:ln/>
        </p:spPr>
      </p:sp>
      <p:sp>
        <p:nvSpPr>
          <p:cNvPr id="7" name="Shape 5"/>
          <p:cNvSpPr/>
          <p:nvPr/>
        </p:nvSpPr>
        <p:spPr>
          <a:xfrm>
            <a:off x="1466850" y="2613645"/>
            <a:ext cx="123825" cy="123825"/>
          </a:xfrm>
          <a:prstGeom prst="ellipse">
            <a:avLst/>
          </a:prstGeom>
          <a:solidFill>
            <a:srgbClr val="E5C07B"/>
          </a:solidFill>
          <a:ln/>
        </p:spPr>
      </p:sp>
      <p:sp>
        <p:nvSpPr>
          <p:cNvPr id="8" name="Shape 6"/>
          <p:cNvSpPr/>
          <p:nvPr/>
        </p:nvSpPr>
        <p:spPr>
          <a:xfrm>
            <a:off x="1676400" y="2613645"/>
            <a:ext cx="123825" cy="123825"/>
          </a:xfrm>
          <a:prstGeom prst="ellipse">
            <a:avLst/>
          </a:prstGeom>
          <a:solidFill>
            <a:srgbClr val="98C379"/>
          </a:solidFill>
          <a:ln/>
        </p:spPr>
      </p:sp>
      <p:sp>
        <p:nvSpPr>
          <p:cNvPr id="9" name="Text 7"/>
          <p:cNvSpPr/>
          <p:nvPr/>
        </p:nvSpPr>
        <p:spPr>
          <a:xfrm>
            <a:off x="2019300" y="2537445"/>
            <a:ext cx="2351216" cy="314325"/>
          </a:xfrm>
          <a:prstGeom prst="rect">
            <a:avLst/>
          </a:prstGeom>
          <a:noFill/>
          <a:ln/>
        </p:spPr>
        <p:txBody>
          <a:bodyPr wrap="square" lIns="25400" tIns="25400" rIns="25400" bIns="25400" rtlCol="0" anchor="t">
            <a:normAutofit/>
          </a:bodyPr>
          <a:lstStyle/>
          <a:p>
            <a:pPr algn="l" indent="0" marL="0">
              <a:buNone/>
            </a:pPr>
            <a:r>
              <a:rPr lang="en-US" sz="1650" dirty="0">
                <a:solidFill>
                  <a:srgbClr val="7D8593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validateSlides.ts</a:t>
            </a:r>
            <a:endParaRPr lang="en-US" sz="1650" dirty="0"/>
          </a:p>
        </p:txBody>
      </p:sp>
      <p:sp>
        <p:nvSpPr>
          <p:cNvPr id="10" name="Text 8"/>
          <p:cNvSpPr/>
          <p:nvPr/>
        </p:nvSpPr>
        <p:spPr>
          <a:xfrm>
            <a:off x="1333500" y="3299445"/>
            <a:ext cx="16110204" cy="5977905"/>
          </a:xfrm>
          <a:prstGeom prst="rect">
            <a:avLst/>
          </a:prstGeom>
          <a:noFill/>
          <a:ln/>
        </p:spPr>
        <p:txBody>
          <a:bodyPr wrap="none" lIns="25400" tIns="25400" rIns="25400" bIns="25400" rtlCol="0" anchor="t">
            <a:normAutofit/>
          </a:bodyPr>
          <a:lstStyle/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layouts =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extractLayouts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(content);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count = layouts.length;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(count &lt;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D19A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15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warnings. 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push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`Slide count below min (15)`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); </a:t>
            </a:r>
            <a:pPr algn="l" indent="0" marL="0">
              <a:lnSpc>
                <a:spcPct val="175000"/>
              </a:lnSpc>
              <a:buNone/>
            </a:pPr>
            <a:r>
              <a:rPr lang="en-US" sz="1950" i="1" dirty="0">
                <a:solidFill>
                  <a:srgbClr val="5C6370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// statement と fact の合計回数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const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accent = layouts.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filter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 (l) =&gt; l ===  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'statement'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|| l ===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'fact'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,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).length; </a:t>
            </a:r>
            <a:endParaRPr lang="en-US" sz="1950" dirty="0"/>
          </a:p>
          <a:p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C678DD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if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 (accent &lt; 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D19A66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3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 warnings.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61AFE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push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(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98C379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`accent under 3`</a:t>
            </a:r>
            <a:pPr algn="l" indent="0" marL="0">
              <a:lnSpc>
                <a:spcPct val="175000"/>
              </a:lnSpc>
              <a:buNone/>
            </a:pPr>
            <a:r>
              <a:rPr lang="en-US" sz="1950" dirty="0">
                <a:solidFill>
                  <a:srgbClr val="ABB2BF"/>
                </a:solidFill>
                <a:latin typeface="Courier New" pitchFamily="34" charset="0"/>
                <a:ea typeface="Courier New" pitchFamily="34" charset="-122"/>
                <a:cs typeface="Courier New" pitchFamily="34" charset="-120"/>
              </a:rPr>
              <a:t>);</a:t>
            </a:r>
            <a:endParaRPr lang="en-US" sz="19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2026-06-21T08:55:46Z</dcterms:created>
  <dcterms:modified xsi:type="dcterms:W3CDTF">2026-06-21T08:55:46Z</dcterms:modified>
</cp:coreProperties>
</file>