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TypeScriptのエラーハンドリングに感じる居心地の悪さ。この記事の核心は一つ — エラーを投げるから返すへ。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neverthrowが解決するのは、型システムがエラーを追跡できないという一点。型・強制・制御フローの3問題をResultで解く。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戻り値はUser型と書いてあるのに、JSON.parseが投げるSyntaxErrorはシグネチャに一切現れない。throwは型システムの穴。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throwが生む3つの問題。エラーに型がつかない、処理が強制されない、制御フローが暗黙的。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neverthrowの発想を一言で。エラーを投げるのではなく、値として返す。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同じparseJSON。throw版は失敗が型に現れない。Result版は戻り値にParseErrorが書かれ、失敗が型に現れる。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isOk・isErrは型ガード。分岐の中でvalueはUser、errorはParseErrorに自動で絞り込まれる。unknownと格闘しない。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map・andThenで処理を直線的につなぐ。途中で失敗したら後続はスキップ、エラーは最後まで伝播。Railway Oriented Programming。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ResultAsyncはPromise&lt;Result&gt;のラッパー。awaitせずにmap・andThenを直接チェインでき、同期のResultと同じ感覚で非同期エラーを扱える。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fromThrowableで例外を投げる関数をResultを返す関数に変換。try/catchは外部との境界だけに閉じ込め、内部はResultで統一する。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64406" y="2861370"/>
            <a:ext cx="5759187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950" b="1" spc="45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TYPESCRIPT / エラーハンドリング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5141214" y="3613845"/>
            <a:ext cx="8005572" cy="23163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00" b="1" spc="-15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neverthrowは 何を解決するのか</a:t>
            </a:r>
            <a:endParaRPr lang="en-US" sz="7800" dirty="0"/>
          </a:p>
        </p:txBody>
      </p:sp>
      <p:sp>
        <p:nvSpPr>
          <p:cNvPr id="4" name="Text 2"/>
          <p:cNvSpPr/>
          <p:nvPr/>
        </p:nvSpPr>
        <p:spPr>
          <a:xfrm>
            <a:off x="4742877" y="6311205"/>
            <a:ext cx="8802246" cy="561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TypeScriptのエラーを「投げる」から「返す」へ</a:t>
            </a:r>
            <a:endParaRPr lang="en-US" sz="2850" dirty="0"/>
          </a:p>
        </p:txBody>
      </p:sp>
      <p:sp>
        <p:nvSpPr>
          <p:cNvPr id="5" name="Shape 3"/>
          <p:cNvSpPr/>
          <p:nvPr/>
        </p:nvSpPr>
        <p:spPr>
          <a:xfrm>
            <a:off x="8686800" y="7368480"/>
            <a:ext cx="914400" cy="57150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47750" y="1062038"/>
            <a:ext cx="323850" cy="47625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3" name="Text 1"/>
          <p:cNvSpPr/>
          <p:nvPr/>
        </p:nvSpPr>
        <p:spPr>
          <a:xfrm>
            <a:off x="1524000" y="914400"/>
            <a:ext cx="84772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25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まとめ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47750" y="1390650"/>
            <a:ext cx="16678275" cy="1514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4650" b="1" spc="-7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型システムがエラーを 追跡できる状態にする</a:t>
            </a:r>
            <a:endParaRPr lang="en-US" sz="4650" dirty="0"/>
          </a:p>
        </p:txBody>
      </p:sp>
      <p:sp>
        <p:nvSpPr>
          <p:cNvPr id="5" name="Shape 3"/>
          <p:cNvSpPr/>
          <p:nvPr/>
        </p:nvSpPr>
        <p:spPr>
          <a:xfrm>
            <a:off x="1047750" y="3362325"/>
            <a:ext cx="5219700" cy="47625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6" name="Text 4"/>
          <p:cNvSpPr/>
          <p:nvPr/>
        </p:nvSpPr>
        <p:spPr>
          <a:xfrm>
            <a:off x="1047750" y="3638550"/>
            <a:ext cx="574167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型がつく</a:t>
            </a:r>
            <a:endParaRPr lang="en-US" sz="2550" dirty="0"/>
          </a:p>
        </p:txBody>
      </p:sp>
      <p:sp>
        <p:nvSpPr>
          <p:cNvPr id="7" name="Text 5"/>
          <p:cNvSpPr/>
          <p:nvPr/>
        </p:nvSpPr>
        <p:spPr>
          <a:xfrm>
            <a:off x="1047750" y="4200525"/>
            <a:ext cx="5741670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エラーが Result の型に現れる</a:t>
            </a:r>
            <a:endParaRPr lang="en-US" sz="2100" dirty="0"/>
          </a:p>
        </p:txBody>
      </p:sp>
      <p:sp>
        <p:nvSpPr>
          <p:cNvPr id="8" name="Shape 6"/>
          <p:cNvSpPr/>
          <p:nvPr/>
        </p:nvSpPr>
        <p:spPr>
          <a:xfrm>
            <a:off x="6534150" y="3362325"/>
            <a:ext cx="5219700" cy="47625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9" name="Text 7"/>
          <p:cNvSpPr/>
          <p:nvPr/>
        </p:nvSpPr>
        <p:spPr>
          <a:xfrm>
            <a:off x="6534150" y="3638550"/>
            <a:ext cx="574167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処理が強制される</a:t>
            </a:r>
            <a:endParaRPr lang="en-US" sz="2550" dirty="0"/>
          </a:p>
        </p:txBody>
      </p:sp>
      <p:sp>
        <p:nvSpPr>
          <p:cNvPr id="10" name="Text 8"/>
          <p:cNvSpPr/>
          <p:nvPr/>
        </p:nvSpPr>
        <p:spPr>
          <a:xfrm>
            <a:off x="6534150" y="4200525"/>
            <a:ext cx="5741670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握りつぶしをコンパイラが防ぐ</a:t>
            </a:r>
            <a:endParaRPr lang="en-US" sz="2100" dirty="0"/>
          </a:p>
        </p:txBody>
      </p:sp>
      <p:sp>
        <p:nvSpPr>
          <p:cNvPr id="11" name="Shape 9"/>
          <p:cNvSpPr/>
          <p:nvPr/>
        </p:nvSpPr>
        <p:spPr>
          <a:xfrm>
            <a:off x="12020550" y="3362325"/>
            <a:ext cx="5219700" cy="47625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12" name="Text 10"/>
          <p:cNvSpPr/>
          <p:nvPr/>
        </p:nvSpPr>
        <p:spPr>
          <a:xfrm>
            <a:off x="12020550" y="3638550"/>
            <a:ext cx="574167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フローが見える</a:t>
            </a:r>
            <a:endParaRPr lang="en-US" sz="2550" dirty="0"/>
          </a:p>
        </p:txBody>
      </p:sp>
      <p:sp>
        <p:nvSpPr>
          <p:cNvPr id="13" name="Text 11"/>
          <p:cNvSpPr/>
          <p:nvPr/>
        </p:nvSpPr>
        <p:spPr>
          <a:xfrm>
            <a:off x="12020550" y="4200525"/>
            <a:ext cx="5741670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チェーンで成功パスが直線になる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1047750" y="8801100"/>
            <a:ext cx="17811750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エラーを</a:t>
            </a:r>
            <a:pPr algn="l" indent="0" marL="0">
              <a:buNone/>
            </a:pPr>
            <a:r>
              <a:rPr lang="en-US" sz="30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「投げる」</a:t>
            </a:r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から</a:t>
            </a:r>
            <a:pPr algn="l" indent="0" marL="0">
              <a:buNone/>
            </a:pPr>
            <a:r>
              <a:rPr lang="en-US" sz="3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「返す」</a:t>
            </a:r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へ。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47750" y="1062038"/>
            <a:ext cx="323850" cy="47625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3" name="Text 1"/>
          <p:cNvSpPr/>
          <p:nvPr/>
        </p:nvSpPr>
        <p:spPr>
          <a:xfrm>
            <a:off x="1524000" y="914400"/>
            <a:ext cx="169735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25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構造的な問題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47750" y="1390650"/>
            <a:ext cx="17811750" cy="7467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50" b="1" spc="-7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型はあるのに、エラーだけ型の外側</a:t>
            </a:r>
            <a:endParaRPr lang="en-US" sz="4650" dirty="0"/>
          </a:p>
        </p:txBody>
      </p:sp>
      <p:sp>
        <p:nvSpPr>
          <p:cNvPr id="5" name="Text 3"/>
          <p:cNvSpPr/>
          <p:nvPr/>
        </p:nvSpPr>
        <p:spPr>
          <a:xfrm>
            <a:off x="1047750" y="2213595"/>
            <a:ext cx="1781175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戻り値は </a:t>
            </a:r>
            <a:pPr algn="l" indent="0" marL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</a:t>
            </a:r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型。でも投げ得る </a:t>
            </a:r>
            <a:pPr algn="l" indent="0" marL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SyntaxError </a:t>
            </a:r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はシグネチャに現れない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1047750" y="3080370"/>
            <a:ext cx="11430000" cy="2472630"/>
          </a:xfrm>
          <a:prstGeom prst="roundRect">
            <a:avLst>
              <a:gd name="adj" fmla="val 4623"/>
            </a:avLst>
          </a:prstGeom>
          <a:solidFill>
            <a:srgbClr val="282C34"/>
          </a:solidFill>
          <a:ln/>
          <a:effectLst>
            <a:outerShdw sx="100000" sy="100000" kx="0" ky="0" algn="bl" rotWithShape="0" blurRad="381000" dist="133350" dir="5400000">
              <a:srgbClr val="000000">
                <a:alpha val="14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447800" y="3423270"/>
            <a:ext cx="10948797" cy="1824930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function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parseJSON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input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: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string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):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{</a:t>
            </a:r>
            <a:endParaRPr lang="en-US" sz="195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195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data =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JSON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parse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(input); </a:t>
            </a:r>
            <a:pPr algn="l" indent="0" marL="0">
              <a:lnSpc>
                <a:spcPct val="178000"/>
              </a:lnSpc>
              <a:buNone/>
            </a:pPr>
            <a:r>
              <a:rPr lang="en-US" sz="1950" i="1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SyntaxErrorを投げる可能性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return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data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as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</a:t>
            </a:r>
            <a:endParaRPr lang="en-US" sz="195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47750" y="1062038"/>
            <a:ext cx="323850" cy="47625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3" name="Text 1"/>
          <p:cNvSpPr/>
          <p:nvPr/>
        </p:nvSpPr>
        <p:spPr>
          <a:xfrm>
            <a:off x="1524000" y="914400"/>
            <a:ext cx="2186523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25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throwが生むもの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47750" y="1390650"/>
            <a:ext cx="17811750" cy="7467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50" b="1" spc="-7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3つの構造的な問題</a:t>
            </a:r>
            <a:endParaRPr lang="en-US" sz="4650" dirty="0"/>
          </a:p>
        </p:txBody>
      </p:sp>
      <p:sp>
        <p:nvSpPr>
          <p:cNvPr id="5" name="Text 3"/>
          <p:cNvSpPr/>
          <p:nvPr/>
        </p:nvSpPr>
        <p:spPr>
          <a:xfrm>
            <a:off x="1047750" y="2713658"/>
            <a:ext cx="590550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1866900" y="2632695"/>
            <a:ext cx="8224019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エラーに型がつかない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866900" y="3261345"/>
            <a:ext cx="8224019" cy="4905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catch で捕まえた値は </a:t>
            </a:r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unknown</a:t>
            </a:r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。型安全がそこだけ崩れる</a:t>
            </a:r>
            <a:endParaRPr lang="en-US" sz="2250" dirty="0"/>
          </a:p>
        </p:txBody>
      </p:sp>
      <p:sp>
        <p:nvSpPr>
          <p:cNvPr id="8" name="Text 6"/>
          <p:cNvSpPr/>
          <p:nvPr/>
        </p:nvSpPr>
        <p:spPr>
          <a:xfrm>
            <a:off x="1047750" y="4175745"/>
            <a:ext cx="590550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866900" y="4094783"/>
            <a:ext cx="6709938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エラー処理が強制されない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1866900" y="4723433"/>
            <a:ext cx="6709938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try/catch を書くかは開発者の記憶と規律まかせ</a:t>
            </a:r>
            <a:endParaRPr lang="en-US" sz="2250" dirty="0"/>
          </a:p>
        </p:txBody>
      </p:sp>
      <p:sp>
        <p:nvSpPr>
          <p:cNvPr id="11" name="Text 9"/>
          <p:cNvSpPr/>
          <p:nvPr/>
        </p:nvSpPr>
        <p:spPr>
          <a:xfrm>
            <a:off x="1047750" y="5614020"/>
            <a:ext cx="590550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1866900" y="5533058"/>
            <a:ext cx="7369366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暗黙の制御フロー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1866900" y="6161708"/>
            <a:ext cx="7369366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throw は goto に似て、どこで捕まるか追跡が難しい</a:t>
            </a:r>
            <a:endParaRPr lang="en-US" sz="2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287679" y="3709095"/>
            <a:ext cx="9712643" cy="23163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6900" b="1" spc="-15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エラーを</a:t>
            </a:r>
            <a:pPr algn="ctr" indent="0" marL="0">
              <a:lnSpc>
                <a:spcPct val="130000"/>
              </a:lnSpc>
              <a:buNone/>
            </a:pPr>
            <a:r>
              <a:rPr lang="en-US" sz="6900" b="1" spc="-15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「投げる」</a:t>
            </a:r>
            <a:pPr algn="ctr" indent="0" marL="0">
              <a:lnSpc>
                <a:spcPct val="130000"/>
              </a:lnSpc>
              <a:buNone/>
            </a:pPr>
            <a:r>
              <a:rPr lang="en-US" sz="6900" b="1" spc="-15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から </a:t>
            </a:r>
            <a:pPr algn="ctr" indent="0" marL="0">
              <a:lnSpc>
                <a:spcPct val="130000"/>
              </a:lnSpc>
              <a:buNone/>
            </a:pPr>
            <a:r>
              <a:rPr lang="en-US" sz="6900" b="1" spc="-15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「返す」</a:t>
            </a:r>
            <a:pPr algn="ctr" indent="0" marL="0">
              <a:lnSpc>
                <a:spcPct val="130000"/>
              </a:lnSpc>
              <a:buNone/>
            </a:pPr>
            <a:r>
              <a:rPr lang="en-US" sz="6900" b="1" spc="-15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へ</a:t>
            </a:r>
            <a:endParaRPr lang="en-US" sz="6900" dirty="0"/>
          </a:p>
        </p:txBody>
      </p:sp>
      <p:sp>
        <p:nvSpPr>
          <p:cNvPr id="3" name="Shape 1"/>
          <p:cNvSpPr/>
          <p:nvPr/>
        </p:nvSpPr>
        <p:spPr>
          <a:xfrm>
            <a:off x="8686800" y="6520755"/>
            <a:ext cx="914400" cy="57150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14400"/>
            <a:ext cx="1781175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spc="-7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投げる関数を、</a:t>
            </a:r>
            <a:pPr algn="l" indent="0" marL="0">
              <a:lnSpc>
                <a:spcPct val="120000"/>
              </a:lnSpc>
              <a:buNone/>
            </a:pPr>
            <a:r>
              <a:rPr lang="en-US" sz="4500" b="1" spc="-75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返す関数</a:t>
            </a:r>
            <a:pPr algn="l" indent="0" marL="0">
              <a:lnSpc>
                <a:spcPct val="120000"/>
              </a:lnSpc>
              <a:buNone/>
            </a:pPr>
            <a:r>
              <a:rPr lang="en-US" sz="4500" b="1" spc="-7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に変える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1047750" y="2057400"/>
            <a:ext cx="84318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15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— throw</a:t>
            </a:r>
            <a:endParaRPr lang="en-US" sz="1950" dirty="0"/>
          </a:p>
        </p:txBody>
      </p:sp>
      <p:sp>
        <p:nvSpPr>
          <p:cNvPr id="4" name="Shape 2"/>
          <p:cNvSpPr/>
          <p:nvPr/>
        </p:nvSpPr>
        <p:spPr>
          <a:xfrm>
            <a:off x="1047750" y="2533650"/>
            <a:ext cx="7665318" cy="3548360"/>
          </a:xfrm>
          <a:prstGeom prst="roundRect">
            <a:avLst>
              <a:gd name="adj" fmla="val 3221"/>
            </a:avLst>
          </a:prstGeom>
          <a:solidFill>
            <a:srgbClr val="282C34"/>
          </a:solidFill>
          <a:ln/>
          <a:effectLst>
            <a:outerShdw sx="100000" sy="100000" kx="0" ky="0" algn="bl" rotWithShape="0" blurRad="381000" dist="133350" dir="5400000">
              <a:srgbClr val="000000">
                <a:alpha val="1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447800" y="2876550"/>
            <a:ext cx="7071175" cy="1258788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function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parseJSON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input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):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{</a:t>
            </a:r>
            <a:endParaRPr lang="en-US" sz="180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180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return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JSON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parse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(input)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as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</a:t>
            </a:r>
            <a:endParaRPr lang="en-US" sz="180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47750" y="6272510"/>
            <a:ext cx="8431850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失敗の可能性が型に現れない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9170268" y="2057400"/>
            <a:ext cx="887698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15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— Result</a:t>
            </a:r>
            <a:endParaRPr lang="en-US" sz="1950" dirty="0"/>
          </a:p>
        </p:txBody>
      </p:sp>
      <p:sp>
        <p:nvSpPr>
          <p:cNvPr id="8" name="Shape 6"/>
          <p:cNvSpPr/>
          <p:nvPr/>
        </p:nvSpPr>
        <p:spPr>
          <a:xfrm>
            <a:off x="9170268" y="2533650"/>
            <a:ext cx="8069982" cy="3534073"/>
          </a:xfrm>
          <a:prstGeom prst="roundRect">
            <a:avLst>
              <a:gd name="adj" fmla="val 3234"/>
            </a:avLst>
          </a:prstGeom>
          <a:solidFill>
            <a:srgbClr val="282C34"/>
          </a:solidFill>
          <a:ln/>
          <a:effectLst>
            <a:outerShdw sx="100000" sy="100000" kx="0" ky="0" algn="bl" rotWithShape="0" blurRad="381000" dist="133350" dir="5400000">
              <a:srgbClr val="000000">
                <a:alpha val="14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9570318" y="2876550"/>
            <a:ext cx="7487978" cy="2886373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function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parseJSON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input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):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Result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&lt;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,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ParseError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 {</a:t>
            </a:r>
            <a:endParaRPr lang="en-US" sz="180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180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try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{</a:t>
            </a:r>
            <a:endParaRPr lang="en-US" sz="180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</a:t>
            </a:r>
            <a:endParaRPr lang="en-US" sz="180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return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ok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JSON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parse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(input)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as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);</a:t>
            </a:r>
            <a:endParaRPr lang="en-US" sz="180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}  </a:t>
            </a:r>
            <a:endParaRPr lang="en-US" sz="180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catch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{</a:t>
            </a:r>
            <a:endParaRPr lang="en-US" sz="180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</a:t>
            </a:r>
            <a:endParaRPr lang="en-US" sz="180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return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err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({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type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: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'parse' </a:t>
            </a:r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});</a:t>
            </a:r>
            <a:endParaRPr lang="en-US" sz="180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}</a:t>
            </a:r>
            <a:endParaRPr lang="en-US" sz="180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0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170268" y="6258223"/>
            <a:ext cx="8876980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失敗が型に現れる</a:t>
            </a:r>
            <a:endParaRPr lang="en-US" sz="2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47750" y="1062038"/>
            <a:ext cx="323850" cy="47625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3" name="Text 1"/>
          <p:cNvSpPr/>
          <p:nvPr/>
        </p:nvSpPr>
        <p:spPr>
          <a:xfrm>
            <a:off x="1524000" y="914400"/>
            <a:ext cx="1414463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25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呼び出し側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47750" y="1390650"/>
            <a:ext cx="17811750" cy="7467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50" b="1" spc="-7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分岐するだけで型が絞り込まれる</a:t>
            </a:r>
            <a:endParaRPr lang="en-US" sz="4650" dirty="0"/>
          </a:p>
        </p:txBody>
      </p:sp>
      <p:sp>
        <p:nvSpPr>
          <p:cNvPr id="5" name="Text 3"/>
          <p:cNvSpPr/>
          <p:nvPr/>
        </p:nvSpPr>
        <p:spPr>
          <a:xfrm>
            <a:off x="1047750" y="2213595"/>
            <a:ext cx="17811750" cy="5191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isOk() </a:t>
            </a:r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は型ガード。各ブランチで型が確定する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1047750" y="3075608"/>
            <a:ext cx="12001500" cy="3818706"/>
          </a:xfrm>
          <a:prstGeom prst="roundRect">
            <a:avLst>
              <a:gd name="adj" fmla="val 2993"/>
            </a:avLst>
          </a:prstGeom>
          <a:solidFill>
            <a:srgbClr val="282C34"/>
          </a:solidFill>
          <a:ln/>
          <a:effectLst>
            <a:outerShdw sx="100000" sy="100000" kx="0" ky="0" algn="bl" rotWithShape="0" blurRad="381000" dist="133350" dir="5400000">
              <a:srgbClr val="000000">
                <a:alpha val="14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447800" y="3418508"/>
            <a:ext cx="11537442" cy="3171006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result =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parseJSON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(rawData);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(result.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isOk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()) {</a:t>
            </a:r>
            <a:endParaRPr lang="en-US" sz="195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195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console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log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(result.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value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name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); </a:t>
            </a:r>
            <a:pPr algn="l" indent="0" marL="0">
              <a:lnSpc>
                <a:spcPct val="178000"/>
              </a:lnSpc>
              <a:buNone/>
            </a:pPr>
            <a:r>
              <a:rPr lang="en-US" sz="1950" i="1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value は User 型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else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{</a:t>
            </a:r>
            <a:endParaRPr lang="en-US" sz="195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1950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console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error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(result.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error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message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); </a:t>
            </a:r>
            <a:pPr algn="l" indent="0" marL="0">
              <a:lnSpc>
                <a:spcPct val="178000"/>
              </a:lnSpc>
              <a:buNone/>
            </a:pPr>
            <a:r>
              <a:rPr lang="en-US" sz="1950" i="1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error は ParseError 型 </a:t>
            </a:r>
            <a:pPr algn="l" indent="0" marL="0">
              <a:lnSpc>
                <a:spcPct val="178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47750" y="1021556"/>
            <a:ext cx="323850" cy="47625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3" name="Text 1"/>
          <p:cNvSpPr/>
          <p:nvPr/>
        </p:nvSpPr>
        <p:spPr>
          <a:xfrm>
            <a:off x="1524000" y="914400"/>
            <a:ext cx="4373947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25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Railway Oriented Programming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47750" y="1309688"/>
            <a:ext cx="17811750" cy="7467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50" b="1" spc="-7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成功パスを直線でつなぐ</a:t>
            </a:r>
            <a:endParaRPr lang="en-US" sz="4650" dirty="0"/>
          </a:p>
        </p:txBody>
      </p:sp>
      <p:sp>
        <p:nvSpPr>
          <p:cNvPr id="5" name="Shape 3"/>
          <p:cNvSpPr/>
          <p:nvPr/>
        </p:nvSpPr>
        <p:spPr>
          <a:xfrm>
            <a:off x="1047750" y="2399333"/>
            <a:ext cx="10231487" cy="2824163"/>
          </a:xfrm>
          <a:prstGeom prst="roundRect">
            <a:avLst>
              <a:gd name="adj" fmla="val 4047"/>
            </a:avLst>
          </a:prstGeom>
          <a:solidFill>
            <a:srgbClr val="282C34"/>
          </a:solidFill>
          <a:ln/>
          <a:effectLst>
            <a:outerShdw sx="100000" sy="100000" kx="0" ky="0" algn="bl" rotWithShape="0" blurRad="381000" dist="133350" dir="5400000">
              <a:srgbClr val="000000">
                <a:alpha val="14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447800" y="2742233"/>
            <a:ext cx="9714329" cy="2176462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userName =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safeFetch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`/users/${id}`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</a:t>
            </a:r>
            <a:endParaRPr lang="en-US" sz="1875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. </a:t>
            </a:r>
            <a:endParaRPr lang="en-US" sz="1875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andThen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(safeJsonParse )</a:t>
            </a:r>
            <a:endParaRPr lang="en-US" sz="1875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. </a:t>
            </a:r>
            <a:endParaRPr lang="en-US" sz="1875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andThen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safeValidate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(userSchema ))</a:t>
            </a:r>
            <a:endParaRPr lang="en-US" sz="1875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. </a:t>
            </a:r>
            <a:endParaRPr lang="en-US" sz="1875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map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=&gt; user.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name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); </a:t>
            </a:r>
            <a:pPr algn="l" indent="0" marL="0">
              <a:lnSpc>
                <a:spcPct val="178000"/>
              </a:lnSpc>
              <a:buNone/>
            </a:pPr>
            <a:r>
              <a:rPr lang="en-US" sz="1875" i="1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Result&lt;string,//   NetworkError | ParseError | ValidationError&gt;</a:t>
            </a:r>
            <a:endParaRPr lang="en-US" sz="1875" dirty="0"/>
          </a:p>
        </p:txBody>
      </p:sp>
      <p:sp>
        <p:nvSpPr>
          <p:cNvPr id="7" name="Text 5"/>
          <p:cNvSpPr/>
          <p:nvPr/>
        </p:nvSpPr>
        <p:spPr>
          <a:xfrm>
            <a:off x="11812637" y="2723778"/>
            <a:ext cx="5590441" cy="10114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途中で失敗した時点で </a:t>
            </a:r>
            <a:pPr algn="l" indent="0" marL="0">
              <a:lnSpc>
                <a:spcPct val="155000"/>
              </a:lnSpc>
              <a:buNone/>
            </a:pPr>
            <a:r>
              <a:rPr lang="en-US" sz="24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後続はスキップ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1812637" y="3925714"/>
            <a:ext cx="5590441" cy="10114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エラー型は自動で </a:t>
            </a:r>
            <a:pPr algn="l" indent="0" marL="0">
              <a:lnSpc>
                <a:spcPct val="155000"/>
              </a:lnSpc>
              <a:buNone/>
            </a:pPr>
            <a:r>
              <a:rPr lang="en-US" sz="24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union に合成</a:t>
            </a:r>
            <a:pPr algn="l" indent="0" marL="0">
              <a:lnSpc>
                <a:spcPct val="155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される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47750" y="1021556"/>
            <a:ext cx="323850" cy="47625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3" name="Text 1"/>
          <p:cNvSpPr/>
          <p:nvPr/>
        </p:nvSpPr>
        <p:spPr>
          <a:xfrm>
            <a:off x="1524000" y="914400"/>
            <a:ext cx="1743276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25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ResultAsync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47750" y="1309688"/>
            <a:ext cx="17811750" cy="7467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50" b="1" spc="-7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非同期も同じ感覚で書ける</a:t>
            </a:r>
            <a:endParaRPr lang="en-US" sz="4650" dirty="0"/>
          </a:p>
        </p:txBody>
      </p:sp>
      <p:sp>
        <p:nvSpPr>
          <p:cNvPr id="5" name="Text 3"/>
          <p:cNvSpPr/>
          <p:nvPr/>
        </p:nvSpPr>
        <p:spPr>
          <a:xfrm>
            <a:off x="1047750" y="2132633"/>
            <a:ext cx="17811750" cy="5191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await </a:t>
            </a:r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せずに </a:t>
            </a:r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map </a:t>
            </a:r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 </a:t>
            </a:r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andThen </a:t>
            </a:r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をそのままチェインできる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1047750" y="2994645"/>
            <a:ext cx="12573000" cy="2824163"/>
          </a:xfrm>
          <a:prstGeom prst="roundRect">
            <a:avLst>
              <a:gd name="adj" fmla="val 4047"/>
            </a:avLst>
          </a:prstGeom>
          <a:solidFill>
            <a:srgbClr val="282C34"/>
          </a:solidFill>
          <a:ln/>
          <a:effectLst>
            <a:outerShdw sx="100000" sy="100000" kx="0" ky="0" algn="bl" rotWithShape="0" blurRad="381000" dist="133350" dir="5400000">
              <a:srgbClr val="000000">
                <a:alpha val="14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447800" y="3337545"/>
            <a:ext cx="12126087" cy="2176462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userName =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ResultAsync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.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fromPromise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fetch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`/api/users/${id}`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), toNetworkError )</a:t>
            </a:r>
            <a:endParaRPr lang="en-US" sz="1875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. </a:t>
            </a:r>
            <a:endParaRPr lang="en-US" sz="1875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andThen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res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=&gt;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ResultAsync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fromPromise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(res.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json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(), toParseError ))</a:t>
            </a:r>
            <a:endParaRPr lang="en-US" sz="1875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. </a:t>
            </a:r>
            <a:endParaRPr lang="en-US" sz="1875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map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=&gt; user.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name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); </a:t>
            </a:r>
            <a:pPr algn="l" indent="0" marL="0">
              <a:lnSpc>
                <a:spcPct val="178000"/>
              </a:lnSpc>
              <a:buNone/>
            </a:pPr>
            <a:r>
              <a:rPr lang="en-US" sz="1875" i="1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ResultAsync&lt;string, NetworkError | ParseError&gt;</a:t>
            </a:r>
            <a:endParaRPr lang="en-US" sz="18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47750" y="1021556"/>
            <a:ext cx="323850" cy="47625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3" name="Text 1"/>
          <p:cNvSpPr/>
          <p:nvPr/>
        </p:nvSpPr>
        <p:spPr>
          <a:xfrm>
            <a:off x="1524000" y="914400"/>
            <a:ext cx="3088243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25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Result.fromThrowable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47750" y="1309688"/>
            <a:ext cx="17811750" cy="7467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50" b="1" spc="-7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try/catch は境界だけに閉じ込める</a:t>
            </a:r>
            <a:endParaRPr lang="en-US" sz="4650" dirty="0"/>
          </a:p>
        </p:txBody>
      </p:sp>
      <p:sp>
        <p:nvSpPr>
          <p:cNvPr id="5" name="Shape 3"/>
          <p:cNvSpPr/>
          <p:nvPr/>
        </p:nvSpPr>
        <p:spPr>
          <a:xfrm>
            <a:off x="1047750" y="2399333"/>
            <a:ext cx="9715500" cy="2381250"/>
          </a:xfrm>
          <a:prstGeom prst="roundRect">
            <a:avLst>
              <a:gd name="adj" fmla="val 4800"/>
            </a:avLst>
          </a:prstGeom>
          <a:solidFill>
            <a:srgbClr val="282C34"/>
          </a:solidFill>
          <a:ln/>
          <a:effectLst>
            <a:outerShdw sx="100000" sy="100000" kx="0" ky="0" algn="bl" rotWithShape="0" blurRad="381000" dist="133350" dir="5400000">
              <a:srgbClr val="000000">
                <a:alpha val="14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447800" y="2742233"/>
            <a:ext cx="9182862" cy="1733550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safeJsonParse =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Result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fromThrowable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endParaRPr lang="en-US" sz="1875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1875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JSON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parse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,</a:t>
            </a:r>
            <a:endParaRPr lang="en-US" sz="1875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() =&gt; ({  </a:t>
            </a:r>
            <a:endParaRPr lang="en-US" sz="1875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type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: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'parse'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,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message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: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'Invalid JSON' </a:t>
            </a:r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})</a:t>
            </a:r>
            <a:endParaRPr lang="en-US" sz="1875" dirty="0"/>
          </a:p>
          <a:p>
            <a:pPr algn="l" indent="0" marL="0">
              <a:lnSpc>
                <a:spcPct val="178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);</a:t>
            </a:r>
            <a:endParaRPr lang="en-US" sz="1875" dirty="0"/>
          </a:p>
        </p:txBody>
      </p:sp>
      <p:sp>
        <p:nvSpPr>
          <p:cNvPr id="7" name="Text 5"/>
          <p:cNvSpPr/>
          <p:nvPr/>
        </p:nvSpPr>
        <p:spPr>
          <a:xfrm>
            <a:off x="11296650" y="2600399"/>
            <a:ext cx="6121908" cy="2017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例外を投げる関数を </a:t>
            </a:r>
            <a:pPr algn="l" indent="0" marL="0">
              <a:lnSpc>
                <a:spcPct val="160000"/>
              </a:lnSpc>
              <a:buNone/>
            </a:pPr>
            <a:r>
              <a:rPr lang="en-US" sz="24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 を返す関数 </a:t>
            </a:r>
            <a:pPr algn="l" indent="0" marL="0">
              <a:lnSpc>
                <a:spcPct val="16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に変換。 境界で変換し、内部は 一貫して Result で扱う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2026-06-21T08:57:51Z</dcterms:created>
  <dcterms:modified xsi:type="dcterms:W3CDTF">2026-06-21T08:57:51Z</dcterms:modified>
</cp:coreProperties>
</file>