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毎日叩く npm run build。その裏側を5工程に分解して理解する、という導入。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空白・改行の削除、変数名の短縮、定数式の事前計算。人間が読む形から、実行に最適化された形へ。最終的に dist/ へ出力。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工程を担うツールは日々進化する。しかしツールが変わっても、ビルドの基本的な構造は変わらない。これがこのデッキの核心。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5工程をもう一度。各工程が何をしているか分かれば、設定の意味が読め、エラーの原因を特定しやすくなる。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毎日使うのに中で何が起きているかは意識しない。ブラックボックスのまま設定をいじり、エラーに当たる。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src から dist まで、一本道のパイプライン。パース→トランスパイル→モジュール解決→バンドル→ミニファイ。この5工程がデッキの背骨。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パースは文字列のソースコードをAST（抽象構文木）に変換する。後続処理は文字列のままだと安全に変換できないので、まず構造を持った木にする。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JSXはJSエンジンが直接解釈できない。Automatic runtime で _jsx の関数呼び出しに置き換わる。タグ名は文字列、属性はオブジェクト、子はchildren。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TypeScriptの型はランタイムでは使われないので、トランスパイルでASTから完全に削除される。type宣言も props: Props の注釈も残らない。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import の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エントリーポイントから import を再帰的にたどって依存関係グラフを構築し、必要な全ファイルを1つに結合する。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ESMの静的なimport/exportにより、どのexportが使われているかをビルド時に解析できる。使われないexportはバンドルから除外される。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40942" y="2850579"/>
            <a:ext cx="3206115" cy="414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250" spc="180" kern="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npm run build</a:t>
            </a:r>
            <a:endParaRPr lang="en-US" sz="2250" dirty="0"/>
          </a:p>
        </p:txBody>
      </p:sp>
      <p:sp>
        <p:nvSpPr>
          <p:cNvPr id="3" name="Text 1"/>
          <p:cNvSpPr/>
          <p:nvPr/>
        </p:nvSpPr>
        <p:spPr>
          <a:xfrm>
            <a:off x="5225909" y="3684017"/>
            <a:ext cx="7836107" cy="225697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7800" b="1" spc="-31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フロントエンドの ビルドを理解する</a:t>
            </a:r>
            <a:endParaRPr lang="en-US" sz="7800" dirty="0"/>
          </a:p>
        </p:txBody>
      </p:sp>
      <p:sp>
        <p:nvSpPr>
          <p:cNvPr id="4" name="Text 2"/>
          <p:cNvSpPr/>
          <p:nvPr/>
        </p:nvSpPr>
        <p:spPr>
          <a:xfrm>
            <a:off x="4650871" y="6321996"/>
            <a:ext cx="8986257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毎日叩くコマンドの裏側を、5つの工程に分解する</a:t>
            </a:r>
            <a:endParaRPr lang="en-US" sz="2850" dirty="0"/>
          </a:p>
        </p:txBody>
      </p:sp>
      <p:sp>
        <p:nvSpPr>
          <p:cNvPr id="5" name="Shape 3"/>
          <p:cNvSpPr/>
          <p:nvPr/>
        </p:nvSpPr>
        <p:spPr>
          <a:xfrm>
            <a:off x="8572500" y="7379271"/>
            <a:ext cx="11430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1035844"/>
            <a:ext cx="1241673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8250" dirty="0"/>
          </a:p>
        </p:txBody>
      </p:sp>
      <p:sp>
        <p:nvSpPr>
          <p:cNvPr id="3" name="Text 1"/>
          <p:cNvSpPr/>
          <p:nvPr/>
        </p:nvSpPr>
        <p:spPr>
          <a:xfrm>
            <a:off x="2518023" y="857250"/>
            <a:ext cx="674751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ミニファイ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2518023" y="1771650"/>
            <a:ext cx="6747510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人間が読む形から、実行に最適化された最小の形へ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2602706"/>
            <a:ext cx="1781175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入力：人間が読む形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47750" y="3078956"/>
            <a:ext cx="16192500" cy="3681413"/>
          </a:xfrm>
          <a:prstGeom prst="roundRect">
            <a:avLst>
              <a:gd name="adj" fmla="val 3622"/>
            </a:avLst>
          </a:prstGeom>
          <a:solidFill>
            <a:srgbClr val="282C34"/>
          </a:solidFill>
          <a:ln/>
        </p:spPr>
      </p:sp>
      <p:sp>
        <p:nvSpPr>
          <p:cNvPr id="7" name="Text 5"/>
          <p:cNvSpPr/>
          <p:nvPr/>
        </p:nvSpPr>
        <p:spPr>
          <a:xfrm>
            <a:off x="1409700" y="3402806"/>
            <a:ext cx="15954375" cy="3071813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calculateTotal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(items) {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total =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(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item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of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items) {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total += item.price * item.quantity;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total;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1047750" y="7255669"/>
            <a:ext cx="5535067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9" name="Text 7"/>
          <p:cNvSpPr/>
          <p:nvPr/>
        </p:nvSpPr>
        <p:spPr>
          <a:xfrm>
            <a:off x="6773317" y="7065169"/>
            <a:ext cx="5215503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 空白削除・変数名短縮・定数畳み込み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11705183" y="7255669"/>
            <a:ext cx="5535067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1" name="Text 9"/>
          <p:cNvSpPr/>
          <p:nvPr/>
        </p:nvSpPr>
        <p:spPr>
          <a:xfrm>
            <a:off x="1047750" y="7770019"/>
            <a:ext cx="1781175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出力：実行に最適化された形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1047750" y="8246269"/>
            <a:ext cx="16192500" cy="1081088"/>
          </a:xfrm>
          <a:prstGeom prst="roundRect">
            <a:avLst>
              <a:gd name="adj" fmla="val 12335"/>
            </a:avLst>
          </a:prstGeom>
          <a:solidFill>
            <a:srgbClr val="282C34"/>
          </a:solidFill>
          <a:ln/>
        </p:spPr>
      </p:sp>
      <p:sp>
        <p:nvSpPr>
          <p:cNvPr id="13" name="Text 11"/>
          <p:cNvSpPr/>
          <p:nvPr/>
        </p:nvSpPr>
        <p:spPr>
          <a:xfrm>
            <a:off x="1409700" y="8570119"/>
            <a:ext cx="15954375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calculateTotal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(t){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e=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for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l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of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t)e+=l.price*l.quantity;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e}</a:t>
            </a:r>
            <a:endParaRPr lang="en-US" sz="1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347693" y="3575745"/>
            <a:ext cx="9592614" cy="22782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6300" b="1" spc="-18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ツールは変わっても、 ビルドの</a:t>
            </a:r>
            <a:pPr algn="ctr" indent="0" marL="0">
              <a:lnSpc>
                <a:spcPct val="140000"/>
              </a:lnSpc>
              <a:buNone/>
            </a:pPr>
            <a:r>
              <a:rPr lang="en-US" sz="6300" b="1" spc="-18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構造</a:t>
            </a:r>
            <a:pPr algn="ctr" indent="0" marL="0">
              <a:lnSpc>
                <a:spcPct val="140000"/>
              </a:lnSpc>
              <a:buNone/>
            </a:pPr>
            <a:r>
              <a:rPr lang="en-US" sz="6300" b="1" spc="-18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は変わらない</a:t>
            </a:r>
            <a:endParaRPr lang="en-US" sz="6300" dirty="0"/>
          </a:p>
        </p:txBody>
      </p:sp>
      <p:sp>
        <p:nvSpPr>
          <p:cNvPr id="3" name="Text 1"/>
          <p:cNvSpPr/>
          <p:nvPr/>
        </p:nvSpPr>
        <p:spPr>
          <a:xfrm>
            <a:off x="3356331" y="6273105"/>
            <a:ext cx="1157526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webpack・Vite・esbuild・swc・Rolldown ― 名前は移ろう。5工程は残る。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2324100"/>
            <a:ext cx="1781175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5工程で、</a:t>
            </a:r>
            <a:pPr algn="l" indent="0" marL="0">
              <a:buNone/>
            </a:pPr>
            <a:r>
              <a:rPr lang="en-US" sz="4500" b="1" spc="-13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ビルドが読める</a:t>
            </a:r>
            <a:endParaRPr lang="en-US" sz="4500" dirty="0"/>
          </a:p>
        </p:txBody>
      </p:sp>
      <p:sp>
        <p:nvSpPr>
          <p:cNvPr id="3" name="Shape 1"/>
          <p:cNvSpPr/>
          <p:nvPr/>
        </p:nvSpPr>
        <p:spPr>
          <a:xfrm>
            <a:off x="1047750" y="4419600"/>
            <a:ext cx="16192500" cy="9525"/>
          </a:xfrm>
          <a:prstGeom prst="rect">
            <a:avLst/>
          </a:prstGeom>
          <a:solidFill>
            <a:srgbClr val="EEF0F2"/>
          </a:solidFill>
          <a:ln/>
        </p:spPr>
      </p:sp>
      <p:sp>
        <p:nvSpPr>
          <p:cNvPr id="4" name="Text 2"/>
          <p:cNvSpPr/>
          <p:nvPr/>
        </p:nvSpPr>
        <p:spPr>
          <a:xfrm>
            <a:off x="1047750" y="3829050"/>
            <a:ext cx="59055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2550" dirty="0"/>
          </a:p>
        </p:txBody>
      </p:sp>
      <p:sp>
        <p:nvSpPr>
          <p:cNvPr id="5" name="Text 3"/>
          <p:cNvSpPr/>
          <p:nvPr/>
        </p:nvSpPr>
        <p:spPr>
          <a:xfrm>
            <a:off x="1828800" y="3714750"/>
            <a:ext cx="314325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パース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4953000" y="3767138"/>
            <a:ext cx="5257986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ソースコードをAST（抽象構文木）へ</a:t>
            </a:r>
            <a:endParaRPr lang="en-US" sz="2250" dirty="0"/>
          </a:p>
        </p:txBody>
      </p:sp>
      <p:sp>
        <p:nvSpPr>
          <p:cNvPr id="7" name="Shape 5"/>
          <p:cNvSpPr/>
          <p:nvPr/>
        </p:nvSpPr>
        <p:spPr>
          <a:xfrm>
            <a:off x="1047750" y="5343525"/>
            <a:ext cx="16192500" cy="9525"/>
          </a:xfrm>
          <a:prstGeom prst="rect">
            <a:avLst/>
          </a:prstGeom>
          <a:solidFill>
            <a:srgbClr val="EEF0F2"/>
          </a:solidFill>
          <a:ln/>
        </p:spPr>
      </p:sp>
      <p:sp>
        <p:nvSpPr>
          <p:cNvPr id="8" name="Text 6"/>
          <p:cNvSpPr/>
          <p:nvPr/>
        </p:nvSpPr>
        <p:spPr>
          <a:xfrm>
            <a:off x="1047750" y="4752975"/>
            <a:ext cx="59055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1828800" y="4638675"/>
            <a:ext cx="314325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トランスパイル</a:t>
            </a:r>
            <a:endParaRPr lang="en-US" sz="2700" dirty="0"/>
          </a:p>
        </p:txBody>
      </p:sp>
      <p:sp>
        <p:nvSpPr>
          <p:cNvPr id="10" name="Text 8"/>
          <p:cNvSpPr/>
          <p:nvPr/>
        </p:nvSpPr>
        <p:spPr>
          <a:xfrm>
            <a:off x="4953000" y="4691063"/>
            <a:ext cx="479288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JSX・TypeScript を JavaScript へ</a:t>
            </a:r>
            <a:endParaRPr lang="en-US" sz="2250" dirty="0"/>
          </a:p>
        </p:txBody>
      </p:sp>
      <p:sp>
        <p:nvSpPr>
          <p:cNvPr id="11" name="Shape 9"/>
          <p:cNvSpPr/>
          <p:nvPr/>
        </p:nvSpPr>
        <p:spPr>
          <a:xfrm>
            <a:off x="1047750" y="6267450"/>
            <a:ext cx="16192500" cy="9525"/>
          </a:xfrm>
          <a:prstGeom prst="rect">
            <a:avLst/>
          </a:prstGeom>
          <a:solidFill>
            <a:srgbClr val="EEF0F2"/>
          </a:solidFill>
          <a:ln/>
        </p:spPr>
      </p:sp>
      <p:sp>
        <p:nvSpPr>
          <p:cNvPr id="12" name="Text 10"/>
          <p:cNvSpPr/>
          <p:nvPr/>
        </p:nvSpPr>
        <p:spPr>
          <a:xfrm>
            <a:off x="1047750" y="5676900"/>
            <a:ext cx="59055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2550" dirty="0"/>
          </a:p>
        </p:txBody>
      </p:sp>
      <p:sp>
        <p:nvSpPr>
          <p:cNvPr id="13" name="Text 11"/>
          <p:cNvSpPr/>
          <p:nvPr/>
        </p:nvSpPr>
        <p:spPr>
          <a:xfrm>
            <a:off x="1828800" y="5562600"/>
            <a:ext cx="314325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モジュール解決</a:t>
            </a:r>
            <a:endParaRPr lang="en-US" sz="2700" dirty="0"/>
          </a:p>
        </p:txBody>
      </p:sp>
      <p:sp>
        <p:nvSpPr>
          <p:cNvPr id="14" name="Text 12"/>
          <p:cNvSpPr/>
          <p:nvPr/>
        </p:nvSpPr>
        <p:spPr>
          <a:xfrm>
            <a:off x="4953000" y="5614988"/>
            <a:ext cx="5159678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のパスを実ファイルへ紐付け</a:t>
            </a:r>
            <a:endParaRPr lang="en-US" sz="2250" dirty="0"/>
          </a:p>
        </p:txBody>
      </p:sp>
      <p:sp>
        <p:nvSpPr>
          <p:cNvPr id="15" name="Shape 13"/>
          <p:cNvSpPr/>
          <p:nvPr/>
        </p:nvSpPr>
        <p:spPr>
          <a:xfrm>
            <a:off x="1047750" y="7191375"/>
            <a:ext cx="16192500" cy="9525"/>
          </a:xfrm>
          <a:prstGeom prst="rect">
            <a:avLst/>
          </a:prstGeom>
          <a:solidFill>
            <a:srgbClr val="EEF0F2"/>
          </a:solidFill>
          <a:ln/>
        </p:spPr>
      </p:sp>
      <p:sp>
        <p:nvSpPr>
          <p:cNvPr id="16" name="Text 14"/>
          <p:cNvSpPr/>
          <p:nvPr/>
        </p:nvSpPr>
        <p:spPr>
          <a:xfrm>
            <a:off x="1047750" y="6600825"/>
            <a:ext cx="59055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2550" dirty="0"/>
          </a:p>
        </p:txBody>
      </p:sp>
      <p:sp>
        <p:nvSpPr>
          <p:cNvPr id="17" name="Text 15"/>
          <p:cNvSpPr/>
          <p:nvPr/>
        </p:nvSpPr>
        <p:spPr>
          <a:xfrm>
            <a:off x="1828800" y="6486525"/>
            <a:ext cx="314325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バンドル</a:t>
            </a:r>
            <a:endParaRPr lang="en-US" sz="2700" dirty="0"/>
          </a:p>
        </p:txBody>
      </p:sp>
      <p:sp>
        <p:nvSpPr>
          <p:cNvPr id="18" name="Text 16"/>
          <p:cNvSpPr/>
          <p:nvPr/>
        </p:nvSpPr>
        <p:spPr>
          <a:xfrm>
            <a:off x="4953000" y="6538913"/>
            <a:ext cx="551812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依存グラフをたどり1つに結合・最適化</a:t>
            </a:r>
            <a:endParaRPr lang="en-US" sz="2250" dirty="0"/>
          </a:p>
        </p:txBody>
      </p:sp>
      <p:sp>
        <p:nvSpPr>
          <p:cNvPr id="19" name="Text 17"/>
          <p:cNvSpPr/>
          <p:nvPr/>
        </p:nvSpPr>
        <p:spPr>
          <a:xfrm>
            <a:off x="1047750" y="7524750"/>
            <a:ext cx="590550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2550" dirty="0"/>
          </a:p>
        </p:txBody>
      </p:sp>
      <p:sp>
        <p:nvSpPr>
          <p:cNvPr id="20" name="Text 18"/>
          <p:cNvSpPr/>
          <p:nvPr/>
        </p:nvSpPr>
        <p:spPr>
          <a:xfrm>
            <a:off x="1828800" y="7410450"/>
            <a:ext cx="314325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ミニファイ</a:t>
            </a:r>
            <a:endParaRPr lang="en-US" sz="2700" dirty="0"/>
          </a:p>
        </p:txBody>
      </p:sp>
      <p:sp>
        <p:nvSpPr>
          <p:cNvPr id="21" name="Text 19"/>
          <p:cNvSpPr/>
          <p:nvPr/>
        </p:nvSpPr>
        <p:spPr>
          <a:xfrm>
            <a:off x="4953000" y="7462838"/>
            <a:ext cx="299591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圧縮して dist/ へ出力</a:t>
            </a:r>
            <a:endParaRPr lang="en-US" sz="2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2975670"/>
            <a:ext cx="178117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23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BLACK BOX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3604320"/>
            <a:ext cx="13735050" cy="1821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5400" b="1" spc="-16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毎日叩くのに、</a:t>
            </a:r>
            <a:pPr algn="l" indent="0" marL="0">
              <a:lnSpc>
                <a:spcPct val="130000"/>
              </a:lnSpc>
              <a:buNone/>
            </a:pPr>
            <a:r>
              <a:rPr lang="en-US" sz="5400" b="1" spc="-162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中身は知らない </a:t>
            </a:r>
            <a:pPr algn="l" indent="0" marL="0">
              <a:lnSpc>
                <a:spcPct val="130000"/>
              </a:lnSpc>
              <a:buNone/>
            </a:pPr>
            <a:r>
              <a:rPr lang="en-US" sz="5400" b="1" spc="-16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ままのコマンド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1047750" y="6149280"/>
            <a:ext cx="8271986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設定の意味が分からない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047750" y="6854130"/>
            <a:ext cx="7745587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tsconfig・vite.config を見様見真似でコピペ</a:t>
            </a:r>
            <a:endParaRPr lang="en-US" sz="2250" dirty="0"/>
          </a:p>
        </p:txBody>
      </p:sp>
      <p:sp>
        <p:nvSpPr>
          <p:cNvPr id="6" name="Shape 4"/>
          <p:cNvSpPr/>
          <p:nvPr/>
        </p:nvSpPr>
        <p:spPr>
          <a:xfrm>
            <a:off x="9139238" y="6149280"/>
            <a:ext cx="9525" cy="1162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7" name="Text 5"/>
          <p:cNvSpPr/>
          <p:nvPr/>
        </p:nvSpPr>
        <p:spPr>
          <a:xfrm>
            <a:off x="9720263" y="6149280"/>
            <a:ext cx="8271986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エラーの原因が追えない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9720263" y="6854130"/>
            <a:ext cx="7745587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「どの工程で落ちたのか」が見えない</a:t>
            </a:r>
            <a:endParaRPr lang="en-US" sz="2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2952750"/>
            <a:ext cx="1781175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800" b="1" spc="-14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ビルドは、</a:t>
            </a:r>
            <a:pPr algn="l" indent="0" marL="0">
              <a:buNone/>
            </a:pPr>
            <a:r>
              <a:rPr lang="en-US" sz="4800" b="1" spc="-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5つの工程</a:t>
            </a:r>
            <a:pPr algn="l" indent="0" marL="0">
              <a:buNone/>
            </a:pPr>
            <a:r>
              <a:rPr lang="en-US" sz="4800" b="1" spc="-14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の一本道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1047750" y="4038600"/>
            <a:ext cx="17811750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ソースコード(src/)が、配信用の成果物(dist/)になるまで</a:t>
            </a:r>
            <a:endParaRPr lang="en-US" sz="2250" dirty="0"/>
          </a:p>
        </p:txBody>
      </p:sp>
      <p:sp>
        <p:nvSpPr>
          <p:cNvPr id="4" name="Shape 2"/>
          <p:cNvSpPr/>
          <p:nvPr/>
        </p:nvSpPr>
        <p:spPr>
          <a:xfrm>
            <a:off x="1047750" y="5214938"/>
            <a:ext cx="1428750" cy="2119313"/>
          </a:xfrm>
          <a:prstGeom prst="roundRect">
            <a:avLst>
              <a:gd name="adj" fmla="val 8000"/>
            </a:avLst>
          </a:prstGeom>
          <a:solidFill>
            <a:srgbClr val="F3F4F6"/>
          </a:solidFill>
          <a:ln/>
        </p:spPr>
      </p:sp>
      <p:sp>
        <p:nvSpPr>
          <p:cNvPr id="5" name="Text 3"/>
          <p:cNvSpPr/>
          <p:nvPr/>
        </p:nvSpPr>
        <p:spPr>
          <a:xfrm>
            <a:off x="1531962" y="5945981"/>
            <a:ext cx="536525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src/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1304925" y="6350794"/>
            <a:ext cx="990600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.tsx .ts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609850" y="5214938"/>
            <a:ext cx="400050" cy="2157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8" name="Shape 6"/>
          <p:cNvSpPr/>
          <p:nvPr/>
        </p:nvSpPr>
        <p:spPr>
          <a:xfrm>
            <a:off x="3067050" y="5214938"/>
            <a:ext cx="1958280" cy="2119313"/>
          </a:xfrm>
          <a:prstGeom prst="roundRect">
            <a:avLst>
              <a:gd name="adj" fmla="val 5837"/>
            </a:avLst>
          </a:prstGeom>
          <a:solidFill>
            <a:srgbClr val="FFFFFF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46165" y="5462588"/>
            <a:ext cx="4000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3635127" y="6043613"/>
            <a:ext cx="822052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02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パース</a:t>
            </a:r>
            <a:endParaRPr lang="en-US" sz="2025" dirty="0"/>
          </a:p>
        </p:txBody>
      </p:sp>
      <p:sp>
        <p:nvSpPr>
          <p:cNvPr id="11" name="Text 9"/>
          <p:cNvSpPr/>
          <p:nvPr/>
        </p:nvSpPr>
        <p:spPr>
          <a:xfrm>
            <a:off x="3765203" y="6486525"/>
            <a:ext cx="561975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Parse</a:t>
            </a:r>
            <a:endParaRPr lang="en-US" sz="1275" dirty="0"/>
          </a:p>
        </p:txBody>
      </p:sp>
      <p:sp>
        <p:nvSpPr>
          <p:cNvPr id="12" name="Text 10"/>
          <p:cNvSpPr/>
          <p:nvPr/>
        </p:nvSpPr>
        <p:spPr>
          <a:xfrm>
            <a:off x="5158680" y="5214938"/>
            <a:ext cx="400050" cy="2157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13" name="Shape 11"/>
          <p:cNvSpPr/>
          <p:nvPr/>
        </p:nvSpPr>
        <p:spPr>
          <a:xfrm>
            <a:off x="5615880" y="5214938"/>
            <a:ext cx="1958355" cy="2119313"/>
          </a:xfrm>
          <a:prstGeom prst="roundRect">
            <a:avLst>
              <a:gd name="adj" fmla="val 5837"/>
            </a:avLst>
          </a:prstGeom>
          <a:solidFill>
            <a:srgbClr val="FFFFFF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94996" y="5462588"/>
            <a:ext cx="4000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</a:t>
            </a:r>
            <a:endParaRPr lang="en-US" sz="2550" dirty="0"/>
          </a:p>
        </p:txBody>
      </p:sp>
      <p:sp>
        <p:nvSpPr>
          <p:cNvPr id="15" name="Text 13"/>
          <p:cNvSpPr/>
          <p:nvPr/>
        </p:nvSpPr>
        <p:spPr>
          <a:xfrm>
            <a:off x="5749230" y="6043613"/>
            <a:ext cx="1691655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02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トランスパイル</a:t>
            </a:r>
            <a:endParaRPr lang="en-US" sz="2025" dirty="0"/>
          </a:p>
        </p:txBody>
      </p:sp>
      <p:sp>
        <p:nvSpPr>
          <p:cNvPr id="16" name="Text 14"/>
          <p:cNvSpPr/>
          <p:nvPr/>
        </p:nvSpPr>
        <p:spPr>
          <a:xfrm>
            <a:off x="6119738" y="6872288"/>
            <a:ext cx="95064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Transpile</a:t>
            </a:r>
            <a:endParaRPr lang="en-US" sz="1275" dirty="0"/>
          </a:p>
        </p:txBody>
      </p:sp>
      <p:sp>
        <p:nvSpPr>
          <p:cNvPr id="17" name="Text 15"/>
          <p:cNvSpPr/>
          <p:nvPr/>
        </p:nvSpPr>
        <p:spPr>
          <a:xfrm>
            <a:off x="7707585" y="5214938"/>
            <a:ext cx="400050" cy="2157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18" name="Shape 16"/>
          <p:cNvSpPr/>
          <p:nvPr/>
        </p:nvSpPr>
        <p:spPr>
          <a:xfrm>
            <a:off x="8164785" y="5214938"/>
            <a:ext cx="1958355" cy="2119313"/>
          </a:xfrm>
          <a:prstGeom prst="roundRect">
            <a:avLst>
              <a:gd name="adj" fmla="val 5837"/>
            </a:avLst>
          </a:prstGeom>
          <a:solidFill>
            <a:srgbClr val="FFFFFF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943901" y="5462588"/>
            <a:ext cx="4000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</a:t>
            </a:r>
            <a:endParaRPr lang="en-US" sz="2550" dirty="0"/>
          </a:p>
        </p:txBody>
      </p:sp>
      <p:sp>
        <p:nvSpPr>
          <p:cNvPr id="20" name="Text 18"/>
          <p:cNvSpPr/>
          <p:nvPr/>
        </p:nvSpPr>
        <p:spPr>
          <a:xfrm>
            <a:off x="8298135" y="6043613"/>
            <a:ext cx="1691655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02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モジュール解決</a:t>
            </a:r>
            <a:endParaRPr lang="en-US" sz="2025" dirty="0"/>
          </a:p>
        </p:txBody>
      </p:sp>
      <p:sp>
        <p:nvSpPr>
          <p:cNvPr id="21" name="Text 19"/>
          <p:cNvSpPr/>
          <p:nvPr/>
        </p:nvSpPr>
        <p:spPr>
          <a:xfrm>
            <a:off x="8765753" y="6872288"/>
            <a:ext cx="756345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Resolve</a:t>
            </a:r>
            <a:endParaRPr lang="en-US" sz="1275" dirty="0"/>
          </a:p>
        </p:txBody>
      </p:sp>
      <p:sp>
        <p:nvSpPr>
          <p:cNvPr id="22" name="Text 20"/>
          <p:cNvSpPr/>
          <p:nvPr/>
        </p:nvSpPr>
        <p:spPr>
          <a:xfrm>
            <a:off x="10256490" y="5214938"/>
            <a:ext cx="400050" cy="2157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23" name="Shape 21"/>
          <p:cNvSpPr/>
          <p:nvPr/>
        </p:nvSpPr>
        <p:spPr>
          <a:xfrm>
            <a:off x="10713690" y="5214938"/>
            <a:ext cx="1958355" cy="2119313"/>
          </a:xfrm>
          <a:prstGeom prst="roundRect">
            <a:avLst>
              <a:gd name="adj" fmla="val 5837"/>
            </a:avLst>
          </a:prstGeom>
          <a:solidFill>
            <a:srgbClr val="FFFFFF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1492805" y="5462588"/>
            <a:ext cx="4000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④</a:t>
            </a:r>
            <a:endParaRPr lang="en-US" sz="2550" dirty="0"/>
          </a:p>
        </p:txBody>
      </p:sp>
      <p:sp>
        <p:nvSpPr>
          <p:cNvPr id="25" name="Text 23"/>
          <p:cNvSpPr/>
          <p:nvPr/>
        </p:nvSpPr>
        <p:spPr>
          <a:xfrm>
            <a:off x="11145515" y="6043613"/>
            <a:ext cx="109463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02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バンドル</a:t>
            </a:r>
            <a:endParaRPr lang="en-US" sz="2025" dirty="0"/>
          </a:p>
        </p:txBody>
      </p:sp>
      <p:sp>
        <p:nvSpPr>
          <p:cNvPr id="26" name="Text 24"/>
          <p:cNvSpPr/>
          <p:nvPr/>
        </p:nvSpPr>
        <p:spPr>
          <a:xfrm>
            <a:off x="11363251" y="6486525"/>
            <a:ext cx="65916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Bundle</a:t>
            </a:r>
            <a:endParaRPr lang="en-US" sz="1275" dirty="0"/>
          </a:p>
        </p:txBody>
      </p:sp>
      <p:sp>
        <p:nvSpPr>
          <p:cNvPr id="27" name="Text 25"/>
          <p:cNvSpPr/>
          <p:nvPr/>
        </p:nvSpPr>
        <p:spPr>
          <a:xfrm>
            <a:off x="12805395" y="5214938"/>
            <a:ext cx="400050" cy="2157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28" name="Shape 26"/>
          <p:cNvSpPr/>
          <p:nvPr/>
        </p:nvSpPr>
        <p:spPr>
          <a:xfrm>
            <a:off x="13262595" y="5214938"/>
            <a:ext cx="1958355" cy="2119313"/>
          </a:xfrm>
          <a:prstGeom prst="roundRect">
            <a:avLst>
              <a:gd name="adj" fmla="val 5837"/>
            </a:avLst>
          </a:prstGeom>
          <a:solidFill>
            <a:srgbClr val="FFFFFF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4041710" y="5462588"/>
            <a:ext cx="4000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⑤</a:t>
            </a:r>
            <a:endParaRPr lang="en-US" sz="2550" dirty="0"/>
          </a:p>
        </p:txBody>
      </p:sp>
      <p:sp>
        <p:nvSpPr>
          <p:cNvPr id="30" name="Text 28"/>
          <p:cNvSpPr/>
          <p:nvPr/>
        </p:nvSpPr>
        <p:spPr>
          <a:xfrm>
            <a:off x="13534504" y="6043613"/>
            <a:ext cx="1414463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02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ミニファイ</a:t>
            </a:r>
            <a:endParaRPr lang="en-US" sz="2025" dirty="0"/>
          </a:p>
        </p:txBody>
      </p:sp>
      <p:sp>
        <p:nvSpPr>
          <p:cNvPr id="31" name="Text 29"/>
          <p:cNvSpPr/>
          <p:nvPr/>
        </p:nvSpPr>
        <p:spPr>
          <a:xfrm>
            <a:off x="13912155" y="6486525"/>
            <a:ext cx="659160" cy="252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275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Minify</a:t>
            </a:r>
            <a:endParaRPr lang="en-US" sz="1275" dirty="0"/>
          </a:p>
        </p:txBody>
      </p:sp>
      <p:sp>
        <p:nvSpPr>
          <p:cNvPr id="32" name="Text 30"/>
          <p:cNvSpPr/>
          <p:nvPr/>
        </p:nvSpPr>
        <p:spPr>
          <a:xfrm>
            <a:off x="15354300" y="5214938"/>
            <a:ext cx="400050" cy="21574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550" dirty="0"/>
          </a:p>
        </p:txBody>
      </p:sp>
      <p:sp>
        <p:nvSpPr>
          <p:cNvPr id="33" name="Shape 31"/>
          <p:cNvSpPr/>
          <p:nvPr/>
        </p:nvSpPr>
        <p:spPr>
          <a:xfrm>
            <a:off x="15811500" y="5214938"/>
            <a:ext cx="1428750" cy="2119313"/>
          </a:xfrm>
          <a:prstGeom prst="roundRect">
            <a:avLst>
              <a:gd name="adj" fmla="val 8000"/>
            </a:avLst>
          </a:prstGeom>
          <a:solidFill>
            <a:srgbClr val="3D6B24"/>
          </a:solidFill>
          <a:ln/>
        </p:spPr>
      </p:sp>
      <p:sp>
        <p:nvSpPr>
          <p:cNvPr id="34" name="Text 32"/>
          <p:cNvSpPr/>
          <p:nvPr/>
        </p:nvSpPr>
        <p:spPr>
          <a:xfrm>
            <a:off x="16263789" y="5945981"/>
            <a:ext cx="600298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dist/</a:t>
            </a:r>
            <a:endParaRPr lang="en-US" sz="2250" dirty="0"/>
          </a:p>
        </p:txBody>
      </p:sp>
      <p:sp>
        <p:nvSpPr>
          <p:cNvPr id="35" name="Text 33"/>
          <p:cNvSpPr/>
          <p:nvPr/>
        </p:nvSpPr>
        <p:spPr>
          <a:xfrm>
            <a:off x="16068675" y="6350794"/>
            <a:ext cx="990600" cy="2905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dirty="0">
                <a:solidFill>
                  <a:srgbClr val="CDE3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.js .css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1035844"/>
            <a:ext cx="1241673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8250" dirty="0"/>
          </a:p>
        </p:txBody>
      </p:sp>
      <p:sp>
        <p:nvSpPr>
          <p:cNvPr id="3" name="Text 1"/>
          <p:cNvSpPr/>
          <p:nvPr/>
        </p:nvSpPr>
        <p:spPr>
          <a:xfrm>
            <a:off x="2518023" y="857250"/>
            <a:ext cx="6667701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パース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2518023" y="1771650"/>
            <a:ext cx="666770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文字列のソースコードを、構造を持つ木（AST）へ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4708922"/>
            <a:ext cx="894418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入力：ただの文字列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47750" y="5185172"/>
            <a:ext cx="8131076" cy="2074069"/>
          </a:xfrm>
          <a:prstGeom prst="roundRect">
            <a:avLst>
              <a:gd name="adj" fmla="val 6429"/>
            </a:avLst>
          </a:prstGeom>
          <a:solidFill>
            <a:srgbClr val="282C34"/>
          </a:solidFill>
          <a:ln/>
        </p:spPr>
      </p:sp>
      <p:sp>
        <p:nvSpPr>
          <p:cNvPr id="7" name="Text 5"/>
          <p:cNvSpPr/>
          <p:nvPr/>
        </p:nvSpPr>
        <p:spPr>
          <a:xfrm>
            <a:off x="1409700" y="5547122"/>
            <a:ext cx="7651108" cy="1388269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export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 {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&lt;div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className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"greet"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Hi {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name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&lt;/div&gt;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2025" dirty="0"/>
          </a:p>
        </p:txBody>
      </p:sp>
      <p:sp>
        <p:nvSpPr>
          <p:cNvPr id="8" name="Text 6"/>
          <p:cNvSpPr/>
          <p:nvPr/>
        </p:nvSpPr>
        <p:spPr>
          <a:xfrm>
            <a:off x="9636026" y="5722144"/>
            <a:ext cx="533400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0550426" y="3925491"/>
            <a:ext cx="735880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出力：AST（抽象構文木）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550426" y="4401741"/>
            <a:ext cx="6689824" cy="3640931"/>
          </a:xfrm>
          <a:prstGeom prst="roundRect">
            <a:avLst>
              <a:gd name="adj" fmla="val 3663"/>
            </a:avLst>
          </a:prstGeom>
          <a:solidFill>
            <a:srgbClr val="282C34"/>
          </a:solidFill>
          <a:ln/>
        </p:spPr>
      </p:sp>
      <p:sp>
        <p:nvSpPr>
          <p:cNvPr id="11" name="Text 9"/>
          <p:cNvSpPr/>
          <p:nvPr/>
        </p:nvSpPr>
        <p:spPr>
          <a:xfrm>
            <a:off x="10912376" y="4763691"/>
            <a:ext cx="6166619" cy="2955131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Program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└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FunctionDeclaration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└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ReturnStatement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└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JSXElement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div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├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JSXAttribute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className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├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JSXText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"Hi "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└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JSXExpression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{name}</a:t>
            </a:r>
            <a:endParaRPr lang="en-US" sz="18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1035844"/>
            <a:ext cx="1241673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8250" dirty="0"/>
          </a:p>
        </p:txBody>
      </p:sp>
      <p:sp>
        <p:nvSpPr>
          <p:cNvPr id="3" name="Text 1"/>
          <p:cNvSpPr/>
          <p:nvPr/>
        </p:nvSpPr>
        <p:spPr>
          <a:xfrm>
            <a:off x="2518023" y="857250"/>
            <a:ext cx="6425163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トランスパイル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2518023" y="1771650"/>
            <a:ext cx="6425163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そのままでは実行できない構文を、JavaScriptへ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4708922"/>
            <a:ext cx="894418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入力：JSX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47750" y="5185172"/>
            <a:ext cx="8131076" cy="2074069"/>
          </a:xfrm>
          <a:prstGeom prst="roundRect">
            <a:avLst>
              <a:gd name="adj" fmla="val 6429"/>
            </a:avLst>
          </a:prstGeom>
          <a:solidFill>
            <a:srgbClr val="282C34"/>
          </a:solidFill>
          <a:ln/>
        </p:spPr>
      </p:sp>
      <p:sp>
        <p:nvSpPr>
          <p:cNvPr id="7" name="Text 5"/>
          <p:cNvSpPr/>
          <p:nvPr/>
        </p:nvSpPr>
        <p:spPr>
          <a:xfrm>
            <a:off x="1409700" y="5547122"/>
            <a:ext cx="7651108" cy="1388269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 {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&lt;div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className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"greet"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Hi {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name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&lt;/div&gt;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2025" dirty="0"/>
          </a:p>
        </p:txBody>
      </p:sp>
      <p:sp>
        <p:nvSpPr>
          <p:cNvPr id="8" name="Text 6"/>
          <p:cNvSpPr/>
          <p:nvPr/>
        </p:nvSpPr>
        <p:spPr>
          <a:xfrm>
            <a:off x="9636026" y="5722144"/>
            <a:ext cx="533400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0550426" y="3717131"/>
            <a:ext cx="834009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出力：ただのJS関数呼び出し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0550426" y="4193381"/>
            <a:ext cx="7581900" cy="4057650"/>
          </a:xfrm>
          <a:prstGeom prst="roundRect">
            <a:avLst>
              <a:gd name="adj" fmla="val 3286"/>
            </a:avLst>
          </a:prstGeom>
          <a:solidFill>
            <a:srgbClr val="282C34"/>
          </a:solidFill>
          <a:ln/>
        </p:spPr>
      </p:sp>
      <p:sp>
        <p:nvSpPr>
          <p:cNvPr id="11" name="Text 9"/>
          <p:cNvSpPr/>
          <p:nvPr/>
        </p:nvSpPr>
        <p:spPr>
          <a:xfrm>
            <a:off x="10912376" y="4555331"/>
            <a:ext cx="7085457" cy="3371850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 jsx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as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_jsx }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"react/jsx-runtime"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 {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_jsx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"div"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{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className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"greet"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children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[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"Hi " </a:t>
            </a:r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name]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});</a:t>
            </a:r>
            <a:endParaRPr lang="en-US" sz="187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87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8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857250"/>
            <a:ext cx="178117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23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TRANSPILE / TYPESCRIPT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333500"/>
            <a:ext cx="1781175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型注釈は、</a:t>
            </a:r>
            <a:pPr algn="l" indent="0" marL="0">
              <a:buNone/>
            </a:pPr>
            <a:r>
              <a:rPr lang="en-US" sz="4500" b="1" spc="-13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ランタイムに残らない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1047750" y="4227909"/>
            <a:ext cx="723373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入力：型あり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047750" y="4704159"/>
            <a:ext cx="6576120" cy="2974181"/>
          </a:xfrm>
          <a:prstGeom prst="roundRect">
            <a:avLst>
              <a:gd name="adj" fmla="val 4484"/>
            </a:avLst>
          </a:prstGeom>
          <a:solidFill>
            <a:srgbClr val="282C34"/>
          </a:solidFill>
          <a:ln/>
        </p:spPr>
      </p:sp>
      <p:sp>
        <p:nvSpPr>
          <p:cNvPr id="6" name="Text 4"/>
          <p:cNvSpPr/>
          <p:nvPr/>
        </p:nvSpPr>
        <p:spPr>
          <a:xfrm>
            <a:off x="1409700" y="5066109"/>
            <a:ext cx="6049503" cy="2288381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type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Props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 { name: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string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};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(props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Props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 {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&lt;div&gt;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{props.name}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&lt;/div&gt;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2025" dirty="0"/>
          </a:p>
        </p:txBody>
      </p:sp>
      <p:sp>
        <p:nvSpPr>
          <p:cNvPr id="7" name="Text 5"/>
          <p:cNvSpPr/>
          <p:nvPr/>
        </p:nvSpPr>
        <p:spPr>
          <a:xfrm>
            <a:off x="8081070" y="5691188"/>
            <a:ext cx="533400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8995470" y="4216003"/>
            <a:ext cx="9069259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出力：型は跡形もなく消える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8995470" y="4692253"/>
            <a:ext cx="8244780" cy="2997994"/>
          </a:xfrm>
          <a:prstGeom prst="roundRect">
            <a:avLst>
              <a:gd name="adj" fmla="val 4448"/>
            </a:avLst>
          </a:prstGeom>
          <a:solidFill>
            <a:srgbClr val="282C34"/>
          </a:solidFill>
          <a:ln/>
        </p:spPr>
      </p:sp>
      <p:sp>
        <p:nvSpPr>
          <p:cNvPr id="10" name="Text 8"/>
          <p:cNvSpPr/>
          <p:nvPr/>
        </p:nvSpPr>
        <p:spPr>
          <a:xfrm>
            <a:off x="9357420" y="5054203"/>
            <a:ext cx="7768224" cy="2312194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2025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type も : Props も残らない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function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(props) {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_jsx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"div"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 {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children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props.name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});</a:t>
            </a:r>
            <a:endParaRPr lang="en-US" sz="2025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20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1035844"/>
            <a:ext cx="1241673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8250" dirty="0"/>
          </a:p>
        </p:txBody>
      </p:sp>
      <p:sp>
        <p:nvSpPr>
          <p:cNvPr id="3" name="Text 1"/>
          <p:cNvSpPr/>
          <p:nvPr/>
        </p:nvSpPr>
        <p:spPr>
          <a:xfrm>
            <a:off x="2518023" y="857250"/>
            <a:ext cx="7162681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モジュール解決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2518023" y="1771650"/>
            <a:ext cx="7162681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 に書いたパスを、実在するファイルへ紐付ける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4559424"/>
            <a:ext cx="639782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パッケージ名は、どのファイル？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47750" y="5035674"/>
            <a:ext cx="5816203" cy="1173956"/>
          </a:xfrm>
          <a:prstGeom prst="roundRect">
            <a:avLst>
              <a:gd name="adj" fmla="val 11359"/>
            </a:avLst>
          </a:prstGeom>
          <a:solidFill>
            <a:srgbClr val="282C34"/>
          </a:solidFill>
          <a:ln/>
        </p:spPr>
      </p:sp>
      <p:sp>
        <p:nvSpPr>
          <p:cNvPr id="7" name="Text 5"/>
          <p:cNvSpPr/>
          <p:nvPr/>
        </p:nvSpPr>
        <p:spPr>
          <a:xfrm>
            <a:off x="1409700" y="5397624"/>
            <a:ext cx="5266789" cy="488156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 useState }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"react"</a:t>
            </a:r>
            <a:pPr algn="l" indent="0" marL="0">
              <a:lnSpc>
                <a:spcPct val="175000"/>
              </a:lnSpc>
              <a:buNone/>
            </a:pPr>
            <a:r>
              <a:rPr lang="en-US" sz="2025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2025" dirty="0"/>
          </a:p>
        </p:txBody>
      </p:sp>
      <p:sp>
        <p:nvSpPr>
          <p:cNvPr id="8" name="Text 6"/>
          <p:cNvSpPr/>
          <p:nvPr/>
        </p:nvSpPr>
        <p:spPr>
          <a:xfrm>
            <a:off x="1047750" y="6476330"/>
            <a:ext cx="5990689" cy="9705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現在のファイルから</a:t>
            </a:r>
            <a:pPr algn="l" indent="0" marL="0">
              <a:lnSpc>
                <a:spcPct val="170000"/>
              </a:lnSpc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親へ向かって </a:t>
            </a:r>
            <a:pPr algn="l" indent="0" marL="0">
              <a:lnSpc>
                <a:spcPct val="170000"/>
              </a:lnSpc>
              <a:buNone/>
            </a:pPr>
            <a:r>
              <a:rPr lang="en-US" sz="180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node_modules </a:t>
            </a:r>
            <a:pPr algn="l" indent="0" marL="0">
              <a:lnSpc>
                <a:spcPct val="17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を順に探索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7321153" y="4964906"/>
            <a:ext cx="1166104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上方向に探索 → 最初の一致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7321153" y="5441156"/>
            <a:ext cx="10600953" cy="1562100"/>
          </a:xfrm>
          <a:prstGeom prst="roundRect">
            <a:avLst>
              <a:gd name="adj" fmla="val 8537"/>
            </a:avLst>
          </a:prstGeom>
          <a:solidFill>
            <a:srgbClr val="282C34"/>
          </a:solidFill>
          <a:ln/>
        </p:spPr>
      </p:sp>
      <p:sp>
        <p:nvSpPr>
          <p:cNvPr id="11" name="Text 9"/>
          <p:cNvSpPr/>
          <p:nvPr/>
        </p:nvSpPr>
        <p:spPr>
          <a:xfrm>
            <a:off x="7683103" y="5803106"/>
            <a:ext cx="10195082" cy="876300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80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src/components/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node_modules/react  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✗</a:t>
            </a:r>
            <a:pPr algn="l" indent="0" marL="0">
              <a:lnSpc>
                <a:spcPct val="175000"/>
              </a:lnSpc>
              <a:buNone/>
            </a:pPr>
            <a:r>
              <a:rPr lang="en-US" sz="180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src/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node_modules/react             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✗ 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node_modules/react                  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✓</a:t>
            </a:r>
            <a:pPr algn="l" indent="0" marL="0">
              <a:lnSpc>
                <a:spcPct val="175000"/>
              </a:lnSpc>
              <a:buNone/>
            </a:pPr>
            <a:r>
              <a:rPr lang="en-US" sz="180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node_modules/react/</a:t>
            </a:r>
            <a:pPr algn="l" indent="0" marL="0">
              <a:lnSpc>
                <a:spcPct val="175000"/>
              </a:lnSpc>
              <a:buNone/>
            </a:pPr>
            <a:r>
              <a:rPr lang="en-US" sz="180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index.js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1035844"/>
            <a:ext cx="1241673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8250" dirty="0"/>
          </a:p>
        </p:txBody>
      </p:sp>
      <p:sp>
        <p:nvSpPr>
          <p:cNvPr id="3" name="Text 1"/>
          <p:cNvSpPr/>
          <p:nvPr/>
        </p:nvSpPr>
        <p:spPr>
          <a:xfrm>
            <a:off x="2518023" y="857250"/>
            <a:ext cx="7485437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バンドル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2518023" y="1771650"/>
            <a:ext cx="7485437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依存関係グラフをたどり、複数ファイルを1つに結合する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1047750" y="3867150"/>
            <a:ext cx="875534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エントリから依存を再帰的にたどる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47750" y="4343400"/>
            <a:ext cx="7959403" cy="3757613"/>
          </a:xfrm>
          <a:prstGeom prst="roundRect">
            <a:avLst>
              <a:gd name="adj" fmla="val 3549"/>
            </a:avLst>
          </a:prstGeom>
          <a:solidFill>
            <a:srgbClr val="282C34"/>
          </a:solidFill>
          <a:ln/>
        </p:spPr>
      </p:sp>
      <p:sp>
        <p:nvSpPr>
          <p:cNvPr id="7" name="Text 5"/>
          <p:cNvSpPr/>
          <p:nvPr/>
        </p:nvSpPr>
        <p:spPr>
          <a:xfrm>
            <a:off x="1409700" y="4705350"/>
            <a:ext cx="7474285" cy="3071813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src/index.ts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├─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src/App.tsx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│  ├─ components/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Header.tsx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│  ├─ components/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Footer.tsx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│  └─ hooks/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useAuth.ts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└─ utils/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api.ts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└─ node_modules/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axios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9578653" y="5722144"/>
            <a:ext cx="533400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11903794" y="5114925"/>
            <a:ext cx="4039939" cy="1738313"/>
          </a:xfrm>
          <a:prstGeom prst="roundRect">
            <a:avLst>
              <a:gd name="adj" fmla="val 8767"/>
            </a:avLst>
          </a:prstGeom>
          <a:solidFill>
            <a:srgbClr val="3D6B24"/>
          </a:solidFill>
          <a:ln/>
        </p:spPr>
      </p:sp>
      <p:sp>
        <p:nvSpPr>
          <p:cNvPr id="10" name="Text 8"/>
          <p:cNvSpPr/>
          <p:nvPr/>
        </p:nvSpPr>
        <p:spPr>
          <a:xfrm>
            <a:off x="12288537" y="5572125"/>
            <a:ext cx="3270453" cy="4048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bundle.js</a:t>
            </a:r>
            <a:endParaRPr lang="en-US" sz="2550" dirty="0"/>
          </a:p>
        </p:txBody>
      </p:sp>
      <p:sp>
        <p:nvSpPr>
          <p:cNvPr id="11" name="Text 9"/>
          <p:cNvSpPr/>
          <p:nvPr/>
        </p:nvSpPr>
        <p:spPr>
          <a:xfrm>
            <a:off x="12288537" y="6053138"/>
            <a:ext cx="327045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75" dirty="0">
                <a:solidFill>
                  <a:srgbClr val="CDE3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全モジュールを1ファイルに</a:t>
            </a:r>
            <a:endParaRPr lang="en-US" sz="18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857250"/>
            <a:ext cx="178117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23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BUNDLE / OPTIMIZATION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333500"/>
            <a:ext cx="17811750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Tree Shaking ― </a:t>
            </a:r>
            <a:pPr algn="l" indent="0" marL="0">
              <a:buNone/>
            </a:pPr>
            <a:r>
              <a:rPr lang="en-US" sz="4500" b="1" spc="-13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使うコードだけ</a:t>
            </a:r>
            <a:pPr algn="l" indent="0" marL="0">
              <a:buNone/>
            </a:pPr>
            <a:r>
              <a:rPr lang="en-US" sz="4500" b="1" spc="-13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残す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1047750" y="4462463"/>
            <a:ext cx="842448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入力：使うものと使わないもの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047750" y="4938713"/>
            <a:ext cx="7658621" cy="2505075"/>
          </a:xfrm>
          <a:prstGeom prst="roundRect">
            <a:avLst>
              <a:gd name="adj" fmla="val 5323"/>
            </a:avLst>
          </a:prstGeom>
          <a:solidFill>
            <a:srgbClr val="282C34"/>
          </a:solidFill>
          <a:ln/>
        </p:spPr>
      </p:sp>
      <p:sp>
        <p:nvSpPr>
          <p:cNvPr id="6" name="Text 4"/>
          <p:cNvSpPr/>
          <p:nvPr/>
        </p:nvSpPr>
        <p:spPr>
          <a:xfrm>
            <a:off x="1409700" y="5300663"/>
            <a:ext cx="7164480" cy="181927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utils.ts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export 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used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 () =&gt;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"使われる"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export 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unused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 () =&gt;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"使われない"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</a:t>
            </a:r>
            <a:pPr algn="l" indent="0" marL="0">
              <a:lnSpc>
                <a:spcPct val="175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index.ts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 used }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from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'./utils'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9163571" y="5691188"/>
            <a:ext cx="533400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60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0077971" y="3951982"/>
            <a:ext cx="7878507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バンドル結果：未使用は消える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0077971" y="4428232"/>
            <a:ext cx="7162279" cy="2481263"/>
          </a:xfrm>
          <a:prstGeom prst="roundRect">
            <a:avLst>
              <a:gd name="adj" fmla="val 5374"/>
            </a:avLst>
          </a:prstGeom>
          <a:solidFill>
            <a:srgbClr val="282C34"/>
          </a:solidFill>
          <a:ln/>
        </p:spPr>
      </p:sp>
      <p:sp>
        <p:nvSpPr>
          <p:cNvPr id="10" name="Text 8"/>
          <p:cNvSpPr/>
          <p:nvPr/>
        </p:nvSpPr>
        <p:spPr>
          <a:xfrm>
            <a:off x="10439921" y="4790182"/>
            <a:ext cx="6653247" cy="1795463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used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= () =&gt;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"使われる"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console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log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used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()); </a:t>
            </a:r>
            <a:pPr algn="l" indent="0" marL="0">
              <a:lnSpc>
                <a:spcPct val="175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unused は含まれない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10077971" y="7138095"/>
            <a:ext cx="7377147" cy="8542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ESMの</a:t>
            </a:r>
            <a:pPr algn="l" indent="0" marL="0">
              <a:lnSpc>
                <a:spcPct val="160000"/>
              </a:lnSpc>
              <a:buNone/>
            </a:pPr>
            <a:r>
              <a:rPr lang="en-US" sz="19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静的な </a:t>
            </a:r>
            <a:pPr algn="l" indent="0" marL="0">
              <a:lnSpc>
                <a:spcPct val="160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import/export 構文だから、ビルド時に解析できる</a:t>
            </a:r>
            <a:endParaRPr lang="en-US" sz="1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2026-06-21T09:04:25Z</dcterms:created>
  <dcterms:modified xsi:type="dcterms:W3CDTF">2026-06-21T09:04:25Z</dcterms:modified>
</cp:coreProperties>
</file>